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4" r:id="rId2"/>
    <p:sldId id="263" r:id="rId3"/>
    <p:sldId id="305" r:id="rId4"/>
    <p:sldId id="257" r:id="rId5"/>
    <p:sldId id="258" r:id="rId6"/>
    <p:sldId id="259" r:id="rId7"/>
    <p:sldId id="307" r:id="rId8"/>
    <p:sldId id="308" r:id="rId9"/>
    <p:sldId id="309" r:id="rId10"/>
    <p:sldId id="310" r:id="rId11"/>
    <p:sldId id="314" r:id="rId12"/>
    <p:sldId id="315" r:id="rId13"/>
    <p:sldId id="317" r:id="rId14"/>
    <p:sldId id="318" r:id="rId15"/>
    <p:sldId id="328" r:id="rId16"/>
    <p:sldId id="272" r:id="rId17"/>
  </p:sldIdLst>
  <p:sldSz cx="9144000" cy="6858000" type="screen4x3"/>
  <p:notesSz cx="6858000" cy="9144000"/>
  <p:defaultTex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48" d="100"/>
          <a:sy n="48" d="100"/>
        </p:scale>
        <p:origin x="-1315" y="-11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MX"/>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MX"/>
          </a:p>
        </p:txBody>
      </p:sp>
      <p:sp>
        <p:nvSpPr>
          <p:cNvPr id="4" name="3 Marcador de fecha"/>
          <p:cNvSpPr>
            <a:spLocks noGrp="1"/>
          </p:cNvSpPr>
          <p:nvPr>
            <p:ph type="dt" sz="half" idx="10"/>
          </p:nvPr>
        </p:nvSpPr>
        <p:spPr/>
        <p:txBody>
          <a:bodyPr/>
          <a:lstStyle/>
          <a:p>
            <a:fld id="{0F965E5B-F914-4429-9E33-7456EC1E740A}" type="datetimeFigureOut">
              <a:rPr lang="es-MX" smtClean="0"/>
              <a:pPr/>
              <a:t>21/03/2014</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0F965E5B-F914-4429-9E33-7456EC1E740A}" type="datetimeFigureOut">
              <a:rPr lang="es-MX" smtClean="0"/>
              <a:pPr/>
              <a:t>21/03/2014</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MX"/>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0F965E5B-F914-4429-9E33-7456EC1E740A}" type="datetimeFigureOut">
              <a:rPr lang="es-MX" smtClean="0"/>
              <a:pPr/>
              <a:t>21/03/2014</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0F965E5B-F914-4429-9E33-7456EC1E740A}" type="datetimeFigureOut">
              <a:rPr lang="es-MX" smtClean="0"/>
              <a:pPr/>
              <a:t>21/03/2014</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0F965E5B-F914-4429-9E33-7456EC1E740A}" type="datetimeFigureOut">
              <a:rPr lang="es-MX" smtClean="0"/>
              <a:pPr/>
              <a:t>21/03/2014</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4 Marcador de fecha"/>
          <p:cNvSpPr>
            <a:spLocks noGrp="1"/>
          </p:cNvSpPr>
          <p:nvPr>
            <p:ph type="dt" sz="half" idx="10"/>
          </p:nvPr>
        </p:nvSpPr>
        <p:spPr/>
        <p:txBody>
          <a:bodyPr/>
          <a:lstStyle/>
          <a:p>
            <a:fld id="{0F965E5B-F914-4429-9E33-7456EC1E740A}" type="datetimeFigureOut">
              <a:rPr lang="es-MX" smtClean="0"/>
              <a:pPr/>
              <a:t>21/03/2014</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7" name="6 Marcador de fecha"/>
          <p:cNvSpPr>
            <a:spLocks noGrp="1"/>
          </p:cNvSpPr>
          <p:nvPr>
            <p:ph type="dt" sz="half" idx="10"/>
          </p:nvPr>
        </p:nvSpPr>
        <p:spPr/>
        <p:txBody>
          <a:bodyPr/>
          <a:lstStyle/>
          <a:p>
            <a:fld id="{0F965E5B-F914-4429-9E33-7456EC1E740A}" type="datetimeFigureOut">
              <a:rPr lang="es-MX" smtClean="0"/>
              <a:pPr/>
              <a:t>21/03/2014</a:t>
            </a:fld>
            <a:endParaRPr lang="es-MX"/>
          </a:p>
        </p:txBody>
      </p:sp>
      <p:sp>
        <p:nvSpPr>
          <p:cNvPr id="8" name="7 Marcador de pie de página"/>
          <p:cNvSpPr>
            <a:spLocks noGrp="1"/>
          </p:cNvSpPr>
          <p:nvPr>
            <p:ph type="ftr" sz="quarter" idx="11"/>
          </p:nvPr>
        </p:nvSpPr>
        <p:spPr/>
        <p:txBody>
          <a:bodyPr/>
          <a:lstStyle/>
          <a:p>
            <a:endParaRPr lang="es-MX"/>
          </a:p>
        </p:txBody>
      </p:sp>
      <p:sp>
        <p:nvSpPr>
          <p:cNvPr id="9" name="8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fecha"/>
          <p:cNvSpPr>
            <a:spLocks noGrp="1"/>
          </p:cNvSpPr>
          <p:nvPr>
            <p:ph type="dt" sz="half" idx="10"/>
          </p:nvPr>
        </p:nvSpPr>
        <p:spPr/>
        <p:txBody>
          <a:bodyPr/>
          <a:lstStyle/>
          <a:p>
            <a:fld id="{0F965E5B-F914-4429-9E33-7456EC1E740A}" type="datetimeFigureOut">
              <a:rPr lang="es-MX" smtClean="0"/>
              <a:pPr/>
              <a:t>21/03/2014</a:t>
            </a:fld>
            <a:endParaRPr lang="es-MX"/>
          </a:p>
        </p:txBody>
      </p:sp>
      <p:sp>
        <p:nvSpPr>
          <p:cNvPr id="4" name="3 Marcador de pie de página"/>
          <p:cNvSpPr>
            <a:spLocks noGrp="1"/>
          </p:cNvSpPr>
          <p:nvPr>
            <p:ph type="ftr" sz="quarter" idx="11"/>
          </p:nvPr>
        </p:nvSpPr>
        <p:spPr/>
        <p:txBody>
          <a:bodyPr/>
          <a:lstStyle/>
          <a:p>
            <a:endParaRPr lang="es-MX"/>
          </a:p>
        </p:txBody>
      </p:sp>
      <p:sp>
        <p:nvSpPr>
          <p:cNvPr id="5" name="4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0F965E5B-F914-4429-9E33-7456EC1E740A}" type="datetimeFigureOut">
              <a:rPr lang="es-MX" smtClean="0"/>
              <a:pPr/>
              <a:t>21/03/2014</a:t>
            </a:fld>
            <a:endParaRPr lang="es-MX"/>
          </a:p>
        </p:txBody>
      </p:sp>
      <p:sp>
        <p:nvSpPr>
          <p:cNvPr id="3" name="2 Marcador de pie de página"/>
          <p:cNvSpPr>
            <a:spLocks noGrp="1"/>
          </p:cNvSpPr>
          <p:nvPr>
            <p:ph type="ftr" sz="quarter" idx="11"/>
          </p:nvPr>
        </p:nvSpPr>
        <p:spPr/>
        <p:txBody>
          <a:bodyPr/>
          <a:lstStyle/>
          <a:p>
            <a:endParaRPr lang="es-MX"/>
          </a:p>
        </p:txBody>
      </p:sp>
      <p:sp>
        <p:nvSpPr>
          <p:cNvPr id="4" name="3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MX"/>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0F965E5B-F914-4429-9E33-7456EC1E740A}" type="datetimeFigureOut">
              <a:rPr lang="es-MX" smtClean="0"/>
              <a:pPr/>
              <a:t>21/03/2014</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MX"/>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MX"/>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0F965E5B-F914-4429-9E33-7456EC1E740A}" type="datetimeFigureOut">
              <a:rPr lang="es-MX" smtClean="0"/>
              <a:pPr/>
              <a:t>21/03/2014</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F965E5B-F914-4429-9E33-7456EC1E740A}" type="datetimeFigureOut">
              <a:rPr lang="es-MX" smtClean="0"/>
              <a:pPr/>
              <a:t>21/03/2014</a:t>
            </a:fld>
            <a:endParaRPr lang="es-MX"/>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MX"/>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55A63E0-4293-409F-A9B5-609CD89B83B8}" type="slidenum">
              <a:rPr lang="es-MX" smtClean="0"/>
              <a:pPr/>
              <a:t>‹Nº›</a:t>
            </a:fld>
            <a:endParaRPr lang="es-MX"/>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bg1">
                <a:tint val="40000"/>
                <a:satMod val="350000"/>
              </a:schemeClr>
            </a:gs>
            <a:gs pos="40000">
              <a:schemeClr val="bg1">
                <a:tint val="45000"/>
                <a:shade val="99000"/>
                <a:satMod val="350000"/>
              </a:schemeClr>
            </a:gs>
            <a:gs pos="100000">
              <a:schemeClr val="bg1">
                <a:shade val="20000"/>
                <a:satMod val="255000"/>
              </a:schemeClr>
            </a:gs>
          </a:gsLst>
          <a:lin ang="5400000" scaled="1"/>
          <a:tileRect/>
        </a:gradFill>
        <a:effectLst/>
      </p:bgPr>
    </p:bg>
    <p:spTree>
      <p:nvGrpSpPr>
        <p:cNvPr id="1" name=""/>
        <p:cNvGrpSpPr/>
        <p:nvPr/>
      </p:nvGrpSpPr>
      <p:grpSpPr>
        <a:xfrm>
          <a:off x="0" y="0"/>
          <a:ext cx="0" cy="0"/>
          <a:chOff x="0" y="0"/>
          <a:chExt cx="0" cy="0"/>
        </a:xfrm>
      </p:grpSpPr>
      <p:pic>
        <p:nvPicPr>
          <p:cNvPr id="4" name="6 Imagen" descr="LOGO JPG.jpg"/>
          <p:cNvPicPr/>
          <p:nvPr/>
        </p:nvPicPr>
        <p:blipFill>
          <a:blip r:embed="rId2" cstate="print"/>
          <a:srcRect l="34974" t="22000" r="34137" b="26320"/>
          <a:stretch>
            <a:fillRect/>
          </a:stretch>
        </p:blipFill>
        <p:spPr>
          <a:xfrm>
            <a:off x="8244408" y="404664"/>
            <a:ext cx="676906" cy="887342"/>
          </a:xfrm>
          <a:prstGeom prst="rect">
            <a:avLst/>
          </a:prstGeom>
        </p:spPr>
      </p:pic>
      <p:pic>
        <p:nvPicPr>
          <p:cNvPr id="11266" name="Picture 2" descr="Logo UAEH"/>
          <p:cNvPicPr>
            <a:picLocks noChangeAspect="1" noChangeArrowheads="1"/>
          </p:cNvPicPr>
          <p:nvPr/>
        </p:nvPicPr>
        <p:blipFill>
          <a:blip r:embed="rId3" cstate="print"/>
          <a:srcRect/>
          <a:stretch>
            <a:fillRect/>
          </a:stretch>
        </p:blipFill>
        <p:spPr bwMode="auto">
          <a:xfrm>
            <a:off x="179512" y="260648"/>
            <a:ext cx="1163766" cy="1440160"/>
          </a:xfrm>
          <a:prstGeom prst="rect">
            <a:avLst/>
          </a:prstGeom>
          <a:noFill/>
        </p:spPr>
      </p:pic>
      <p:sp>
        <p:nvSpPr>
          <p:cNvPr id="6" name="5 CuadroTexto"/>
          <p:cNvSpPr txBox="1"/>
          <p:nvPr/>
        </p:nvSpPr>
        <p:spPr>
          <a:xfrm>
            <a:off x="1475656" y="548680"/>
            <a:ext cx="6624736" cy="1184940"/>
          </a:xfrm>
          <a:prstGeom prst="rect">
            <a:avLst/>
          </a:prstGeom>
          <a:noFill/>
        </p:spPr>
        <p:txBody>
          <a:bodyPr wrap="square" rtlCol="0">
            <a:spAutoFit/>
          </a:bodyPr>
          <a:lstStyle/>
          <a:p>
            <a:pPr algn="ctr"/>
            <a:r>
              <a:rPr lang="es-MX" sz="2400" b="1" dirty="0" smtClean="0">
                <a:solidFill>
                  <a:prstClr val="black"/>
                </a:solidFill>
                <a:latin typeface="Arial" pitchFamily="34" charset="0"/>
                <a:cs typeface="Arial" pitchFamily="34" charset="0"/>
              </a:rPr>
              <a:t>UNIVERSIDAD AUTÓNOMA DEL ESTADO DE HIDALGO</a:t>
            </a:r>
          </a:p>
          <a:p>
            <a:pPr algn="ctr"/>
            <a:r>
              <a:rPr lang="es-MX" sz="2300" dirty="0" smtClean="0">
                <a:solidFill>
                  <a:prstClr val="black"/>
                </a:solidFill>
                <a:latin typeface="Arial" pitchFamily="34" charset="0"/>
                <a:cs typeface="Arial" pitchFamily="34" charset="0"/>
              </a:rPr>
              <a:t>ESCUELA SUPERIOR DE ZIMAPÁN</a:t>
            </a:r>
            <a:endParaRPr lang="es-MX" sz="2300" dirty="0">
              <a:solidFill>
                <a:prstClr val="black"/>
              </a:solidFill>
              <a:latin typeface="Arial" pitchFamily="34" charset="0"/>
              <a:cs typeface="Arial" pitchFamily="34" charset="0"/>
            </a:endParaRPr>
          </a:p>
        </p:txBody>
      </p:sp>
      <p:sp>
        <p:nvSpPr>
          <p:cNvPr id="7" name="6 CuadroTexto"/>
          <p:cNvSpPr txBox="1"/>
          <p:nvPr/>
        </p:nvSpPr>
        <p:spPr>
          <a:xfrm>
            <a:off x="1979712" y="2564904"/>
            <a:ext cx="5400600" cy="2677656"/>
          </a:xfrm>
          <a:prstGeom prst="rect">
            <a:avLst/>
          </a:prstGeom>
          <a:noFill/>
        </p:spPr>
        <p:txBody>
          <a:bodyPr wrap="square" rtlCol="0">
            <a:spAutoFit/>
          </a:bodyPr>
          <a:lstStyle/>
          <a:p>
            <a:pPr algn="ctr"/>
            <a:r>
              <a:rPr lang="es-MX" sz="2800" b="1" dirty="0" smtClean="0">
                <a:solidFill>
                  <a:prstClr val="black"/>
                </a:solidFill>
                <a:latin typeface="Arial" pitchFamily="34" charset="0"/>
                <a:cs typeface="Arial" pitchFamily="34" charset="0"/>
              </a:rPr>
              <a:t>Licenciatura en Derecho.</a:t>
            </a:r>
          </a:p>
          <a:p>
            <a:pPr algn="ctr"/>
            <a:endParaRPr lang="es-MX" sz="2800" b="1" dirty="0" smtClean="0">
              <a:solidFill>
                <a:prstClr val="black"/>
              </a:solidFill>
              <a:latin typeface="Arial" pitchFamily="34" charset="0"/>
              <a:cs typeface="Arial" pitchFamily="34" charset="0"/>
            </a:endParaRPr>
          </a:p>
          <a:p>
            <a:pPr algn="ctr"/>
            <a:r>
              <a:rPr lang="es-ES" sz="2800" b="1" dirty="0" smtClean="0">
                <a:solidFill>
                  <a:prstClr val="black"/>
                </a:solidFill>
                <a:latin typeface="Arial" pitchFamily="34" charset="0"/>
                <a:cs typeface="Arial" pitchFamily="34" charset="0"/>
              </a:rPr>
              <a:t>Tema:</a:t>
            </a:r>
            <a:r>
              <a:rPr lang="es-ES" sz="2800" b="1" dirty="0" smtClean="0">
                <a:latin typeface="Arial" panose="020B0604020202020204" pitchFamily="34" charset="0"/>
                <a:cs typeface="Arial" panose="020B0604020202020204" pitchFamily="34" charset="0"/>
              </a:rPr>
              <a:t> Nacionalidad.</a:t>
            </a:r>
            <a:endParaRPr lang="es-MX" sz="2800" b="1" dirty="0">
              <a:solidFill>
                <a:prstClr val="black"/>
              </a:solidFill>
              <a:latin typeface="Arial" pitchFamily="34" charset="0"/>
              <a:cs typeface="Arial" pitchFamily="34" charset="0"/>
            </a:endParaRPr>
          </a:p>
          <a:p>
            <a:pPr algn="ctr"/>
            <a:r>
              <a:rPr lang="es-MX" sz="2800" b="1" dirty="0" smtClean="0">
                <a:solidFill>
                  <a:prstClr val="black"/>
                </a:solidFill>
                <a:latin typeface="Arial" pitchFamily="34" charset="0"/>
                <a:cs typeface="Arial" pitchFamily="34" charset="0"/>
              </a:rPr>
              <a:t>Lic. Rosa Ortiz Hernández.</a:t>
            </a:r>
          </a:p>
          <a:p>
            <a:pPr algn="ctr"/>
            <a:endParaRPr lang="es-MX" sz="2800" b="1" dirty="0">
              <a:solidFill>
                <a:prstClr val="black"/>
              </a:solidFill>
              <a:latin typeface="Arial" pitchFamily="34" charset="0"/>
              <a:cs typeface="Arial" pitchFamily="34" charset="0"/>
            </a:endParaRPr>
          </a:p>
          <a:p>
            <a:pPr algn="ctr"/>
            <a:r>
              <a:rPr lang="es-MX" sz="2800" b="1" dirty="0" smtClean="0">
                <a:solidFill>
                  <a:prstClr val="black"/>
                </a:solidFill>
                <a:latin typeface="Arial" pitchFamily="34" charset="0"/>
                <a:cs typeface="Arial" pitchFamily="34" charset="0"/>
              </a:rPr>
              <a:t>Enero – Junio 2014</a:t>
            </a:r>
            <a:endParaRPr lang="es-MX" sz="2800" b="1" dirty="0">
              <a:solidFill>
                <a:prstClr val="black"/>
              </a:solidFill>
              <a:latin typeface="Arial" pitchFamily="34" charset="0"/>
              <a:cs typeface="Arial" pitchFamily="34" charset="0"/>
            </a:endParaRPr>
          </a:p>
        </p:txBody>
      </p:sp>
    </p:spTree>
    <p:extLst>
      <p:ext uri="{BB962C8B-B14F-4D97-AF65-F5344CB8AC3E}">
        <p14:creationId xmlns:p14="http://schemas.microsoft.com/office/powerpoint/2010/main" val="50589677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MX" b="1" dirty="0" smtClean="0"/>
              <a:t>P</a:t>
            </a:r>
            <a:r>
              <a:rPr lang="es-MX" sz="4000" b="1" dirty="0" smtClean="0">
                <a:latin typeface="Arial" panose="020B0604020202020204" pitchFamily="34" charset="0"/>
                <a:cs typeface="Arial" panose="020B0604020202020204" pitchFamily="34" charset="0"/>
              </a:rPr>
              <a:t>rueba de la nacionalidad.</a:t>
            </a:r>
            <a:endParaRPr lang="es-MX" sz="4000" b="1" dirty="0">
              <a:latin typeface="Arial" panose="020B0604020202020204" pitchFamily="34" charset="0"/>
              <a:cs typeface="Arial" panose="020B0604020202020204" pitchFamily="34" charset="0"/>
            </a:endParaRPr>
          </a:p>
        </p:txBody>
      </p:sp>
      <p:sp>
        <p:nvSpPr>
          <p:cNvPr id="3" name="2 Marcador de contenido"/>
          <p:cNvSpPr>
            <a:spLocks noGrp="1"/>
          </p:cNvSpPr>
          <p:nvPr>
            <p:ph idx="1"/>
          </p:nvPr>
        </p:nvSpPr>
        <p:spPr>
          <a:xfrm>
            <a:off x="685800" y="1600200"/>
            <a:ext cx="7772400" cy="4565103"/>
          </a:xfrm>
        </p:spPr>
        <p:txBody>
          <a:bodyPr>
            <a:noAutofit/>
          </a:bodyPr>
          <a:lstStyle/>
          <a:p>
            <a:pPr algn="just"/>
            <a:r>
              <a:rPr lang="es-MX" sz="2000" b="1" dirty="0" smtClean="0">
                <a:latin typeface="Arial" panose="020B0604020202020204" pitchFamily="34" charset="0"/>
                <a:cs typeface="Arial" panose="020B0604020202020204" pitchFamily="34" charset="0"/>
              </a:rPr>
              <a:t>I</a:t>
            </a:r>
            <a:r>
              <a:rPr lang="es-MX" sz="2000" b="1" dirty="0">
                <a:latin typeface="Arial" panose="020B0604020202020204" pitchFamily="34" charset="0"/>
                <a:cs typeface="Arial" panose="020B0604020202020204" pitchFamily="34" charset="0"/>
              </a:rPr>
              <a:t>. </a:t>
            </a:r>
            <a:r>
              <a:rPr lang="es-MX" sz="2000" dirty="0">
                <a:latin typeface="Arial" panose="020B0604020202020204" pitchFamily="34" charset="0"/>
                <a:cs typeface="Arial" panose="020B0604020202020204" pitchFamily="34" charset="0"/>
              </a:rPr>
              <a:t>El acta de </a:t>
            </a:r>
            <a:r>
              <a:rPr lang="es-MX" sz="2000" dirty="0" smtClean="0">
                <a:latin typeface="Arial" panose="020B0604020202020204" pitchFamily="34" charset="0"/>
                <a:cs typeface="Arial" panose="020B0604020202020204" pitchFamily="34" charset="0"/>
              </a:rPr>
              <a:t>nacimiento.</a:t>
            </a:r>
          </a:p>
          <a:p>
            <a:pPr algn="just"/>
            <a:endParaRPr lang="es-MX" sz="2000" b="1" dirty="0" smtClean="0">
              <a:latin typeface="Arial" panose="020B0604020202020204" pitchFamily="34" charset="0"/>
              <a:cs typeface="Arial" panose="020B0604020202020204" pitchFamily="34" charset="0"/>
            </a:endParaRPr>
          </a:p>
          <a:p>
            <a:pPr algn="just"/>
            <a:r>
              <a:rPr lang="es-MX" sz="2000" b="1" dirty="0" smtClean="0">
                <a:latin typeface="Arial" panose="020B0604020202020204" pitchFamily="34" charset="0"/>
                <a:cs typeface="Arial" panose="020B0604020202020204" pitchFamily="34" charset="0"/>
              </a:rPr>
              <a:t>II</a:t>
            </a:r>
            <a:r>
              <a:rPr lang="es-MX" sz="2000" b="1" dirty="0">
                <a:latin typeface="Arial" panose="020B0604020202020204" pitchFamily="34" charset="0"/>
                <a:cs typeface="Arial" panose="020B0604020202020204" pitchFamily="34" charset="0"/>
              </a:rPr>
              <a:t>. </a:t>
            </a:r>
            <a:r>
              <a:rPr lang="es-MX" sz="2000" dirty="0">
                <a:latin typeface="Arial" panose="020B0604020202020204" pitchFamily="34" charset="0"/>
                <a:cs typeface="Arial" panose="020B0604020202020204" pitchFamily="34" charset="0"/>
              </a:rPr>
              <a:t>El certificado de nacionalidad </a:t>
            </a:r>
            <a:r>
              <a:rPr lang="es-MX" sz="2000" dirty="0" smtClean="0">
                <a:latin typeface="Arial" panose="020B0604020202020204" pitchFamily="34" charset="0"/>
                <a:cs typeface="Arial" panose="020B0604020202020204" pitchFamily="34" charset="0"/>
              </a:rPr>
              <a:t>mexicana.</a:t>
            </a:r>
          </a:p>
          <a:p>
            <a:pPr algn="just"/>
            <a:endParaRPr lang="es-MX" sz="2000" b="1" dirty="0" smtClean="0">
              <a:latin typeface="Arial" panose="020B0604020202020204" pitchFamily="34" charset="0"/>
              <a:cs typeface="Arial" panose="020B0604020202020204" pitchFamily="34" charset="0"/>
            </a:endParaRPr>
          </a:p>
          <a:p>
            <a:pPr algn="just"/>
            <a:r>
              <a:rPr lang="es-MX" sz="2000" b="1" dirty="0" smtClean="0">
                <a:latin typeface="Arial" panose="020B0604020202020204" pitchFamily="34" charset="0"/>
                <a:cs typeface="Arial" panose="020B0604020202020204" pitchFamily="34" charset="0"/>
              </a:rPr>
              <a:t>III</a:t>
            </a:r>
            <a:r>
              <a:rPr lang="es-MX" sz="2000" b="1" dirty="0">
                <a:latin typeface="Arial" panose="020B0604020202020204" pitchFamily="34" charset="0"/>
                <a:cs typeface="Arial" panose="020B0604020202020204" pitchFamily="34" charset="0"/>
              </a:rPr>
              <a:t>. </a:t>
            </a:r>
            <a:r>
              <a:rPr lang="es-MX" sz="2000" dirty="0">
                <a:latin typeface="Arial" panose="020B0604020202020204" pitchFamily="34" charset="0"/>
                <a:cs typeface="Arial" panose="020B0604020202020204" pitchFamily="34" charset="0"/>
              </a:rPr>
              <a:t>La carta de </a:t>
            </a:r>
            <a:r>
              <a:rPr lang="es-MX" sz="2000" dirty="0" smtClean="0">
                <a:latin typeface="Arial" panose="020B0604020202020204" pitchFamily="34" charset="0"/>
                <a:cs typeface="Arial" panose="020B0604020202020204" pitchFamily="34" charset="0"/>
              </a:rPr>
              <a:t>naturalización.</a:t>
            </a:r>
          </a:p>
          <a:p>
            <a:endParaRPr lang="es-MX" sz="2000" b="1" dirty="0" smtClean="0">
              <a:latin typeface="Arial" panose="020B0604020202020204" pitchFamily="34" charset="0"/>
              <a:cs typeface="Arial" panose="020B0604020202020204" pitchFamily="34" charset="0"/>
            </a:endParaRPr>
          </a:p>
          <a:p>
            <a:r>
              <a:rPr lang="es-MX" sz="2000" b="1" dirty="0" smtClean="0">
                <a:latin typeface="Arial" panose="020B0604020202020204" pitchFamily="34" charset="0"/>
                <a:cs typeface="Arial" panose="020B0604020202020204" pitchFamily="34" charset="0"/>
              </a:rPr>
              <a:t>IV</a:t>
            </a:r>
            <a:r>
              <a:rPr lang="es-MX" sz="2000" b="1" dirty="0">
                <a:latin typeface="Arial" panose="020B0604020202020204" pitchFamily="34" charset="0"/>
                <a:cs typeface="Arial" panose="020B0604020202020204" pitchFamily="34" charset="0"/>
              </a:rPr>
              <a:t>. </a:t>
            </a:r>
            <a:r>
              <a:rPr lang="es-MX" sz="2000" dirty="0">
                <a:latin typeface="Arial" panose="020B0604020202020204" pitchFamily="34" charset="0"/>
                <a:cs typeface="Arial" panose="020B0604020202020204" pitchFamily="34" charset="0"/>
              </a:rPr>
              <a:t>El pasaporte; </a:t>
            </a:r>
          </a:p>
          <a:p>
            <a:endParaRPr lang="es-MX" sz="2000" b="1" dirty="0" smtClean="0">
              <a:latin typeface="Arial" panose="020B0604020202020204" pitchFamily="34" charset="0"/>
              <a:cs typeface="Arial" panose="020B0604020202020204" pitchFamily="34" charset="0"/>
            </a:endParaRPr>
          </a:p>
          <a:p>
            <a:r>
              <a:rPr lang="es-MX" sz="2000" b="1" dirty="0" smtClean="0">
                <a:latin typeface="Arial" panose="020B0604020202020204" pitchFamily="34" charset="0"/>
                <a:cs typeface="Arial" panose="020B0604020202020204" pitchFamily="34" charset="0"/>
              </a:rPr>
              <a:t>V</a:t>
            </a:r>
            <a:r>
              <a:rPr lang="es-MX" sz="2000" b="1" dirty="0">
                <a:latin typeface="Arial" panose="020B0604020202020204" pitchFamily="34" charset="0"/>
                <a:cs typeface="Arial" panose="020B0604020202020204" pitchFamily="34" charset="0"/>
              </a:rPr>
              <a:t>. </a:t>
            </a:r>
            <a:r>
              <a:rPr lang="es-MX" sz="2000" dirty="0">
                <a:latin typeface="Arial" panose="020B0604020202020204" pitchFamily="34" charset="0"/>
                <a:cs typeface="Arial" panose="020B0604020202020204" pitchFamily="34" charset="0"/>
              </a:rPr>
              <a:t>La cédula de identidad ciudadana; y </a:t>
            </a:r>
          </a:p>
          <a:p>
            <a:endParaRPr lang="es-MX" sz="2000" b="1" dirty="0" smtClean="0">
              <a:latin typeface="Arial" panose="020B0604020202020204" pitchFamily="34" charset="0"/>
              <a:cs typeface="Arial" panose="020B0604020202020204" pitchFamily="34" charset="0"/>
            </a:endParaRPr>
          </a:p>
          <a:p>
            <a:r>
              <a:rPr lang="es-MX" sz="2000" b="1" dirty="0" smtClean="0">
                <a:latin typeface="Arial" panose="020B0604020202020204" pitchFamily="34" charset="0"/>
                <a:cs typeface="Arial" panose="020B0604020202020204" pitchFamily="34" charset="0"/>
              </a:rPr>
              <a:t>VI</a:t>
            </a:r>
            <a:r>
              <a:rPr lang="es-MX" sz="2000" b="1" dirty="0">
                <a:latin typeface="Arial" panose="020B0604020202020204" pitchFamily="34" charset="0"/>
                <a:cs typeface="Arial" panose="020B0604020202020204" pitchFamily="34" charset="0"/>
              </a:rPr>
              <a:t>. </a:t>
            </a:r>
            <a:r>
              <a:rPr lang="es-MX" sz="2000" dirty="0">
                <a:latin typeface="Arial" panose="020B0604020202020204" pitchFamily="34" charset="0"/>
                <a:cs typeface="Arial" panose="020B0604020202020204" pitchFamily="34" charset="0"/>
              </a:rPr>
              <a:t>La matrícula consular que cuente con los siguientes elementos de seguridad: </a:t>
            </a:r>
          </a:p>
        </p:txBody>
      </p:sp>
    </p:spTree>
    <p:extLst>
      <p:ext uri="{BB962C8B-B14F-4D97-AF65-F5344CB8AC3E}">
        <p14:creationId xmlns:p14="http://schemas.microsoft.com/office/powerpoint/2010/main" val="20175666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MX" sz="4000" dirty="0" smtClean="0">
                <a:latin typeface="Arial" panose="020B0604020202020204" pitchFamily="34" charset="0"/>
                <a:cs typeface="Arial" panose="020B0604020202020204" pitchFamily="34" charset="0"/>
              </a:rPr>
              <a:t>Carta de naturalización.</a:t>
            </a:r>
            <a:endParaRPr lang="es-MX" sz="4000" dirty="0">
              <a:latin typeface="Arial" panose="020B0604020202020204" pitchFamily="34" charset="0"/>
              <a:cs typeface="Arial" panose="020B0604020202020204" pitchFamily="34" charset="0"/>
            </a:endParaRPr>
          </a:p>
        </p:txBody>
      </p:sp>
      <p:sp>
        <p:nvSpPr>
          <p:cNvPr id="3" name="2 Marcador de contenido"/>
          <p:cNvSpPr>
            <a:spLocks noGrp="1"/>
          </p:cNvSpPr>
          <p:nvPr>
            <p:ph idx="1"/>
          </p:nvPr>
        </p:nvSpPr>
        <p:spPr/>
        <p:txBody>
          <a:bodyPr/>
          <a:lstStyle/>
          <a:p>
            <a:pPr algn="just"/>
            <a:endParaRPr lang="es-MX" dirty="0"/>
          </a:p>
          <a:p>
            <a:pPr algn="just"/>
            <a:r>
              <a:rPr lang="es-MX" dirty="0"/>
              <a:t> </a:t>
            </a:r>
            <a:r>
              <a:rPr lang="es-MX" dirty="0">
                <a:latin typeface="Arial" panose="020B0604020202020204" pitchFamily="34" charset="0"/>
                <a:cs typeface="Arial" panose="020B0604020202020204" pitchFamily="34" charset="0"/>
              </a:rPr>
              <a:t>Instrumento jurídico por el cual se acredita el otorgamiento de la nacionalidad mexicana a los extranjeros </a:t>
            </a:r>
          </a:p>
        </p:txBody>
      </p:sp>
    </p:spTree>
    <p:extLst>
      <p:ext uri="{BB962C8B-B14F-4D97-AF65-F5344CB8AC3E}">
        <p14:creationId xmlns:p14="http://schemas.microsoft.com/office/powerpoint/2010/main" val="246468134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67544" y="620688"/>
            <a:ext cx="8229600" cy="1143000"/>
          </a:xfrm>
        </p:spPr>
        <p:txBody>
          <a:bodyPr>
            <a:normAutofit fontScale="90000"/>
          </a:bodyPr>
          <a:lstStyle/>
          <a:p>
            <a:r>
              <a:rPr lang="es-MX" dirty="0" smtClean="0">
                <a:latin typeface="Arial" panose="020B0604020202020204" pitchFamily="34" charset="0"/>
                <a:cs typeface="Arial" panose="020B0604020202020204" pitchFamily="34" charset="0"/>
              </a:rPr>
              <a:t>Formas de adquirir la nacionalidad mexicana</a:t>
            </a:r>
            <a:endParaRPr lang="es-MX" dirty="0">
              <a:latin typeface="Arial" panose="020B0604020202020204" pitchFamily="34" charset="0"/>
              <a:cs typeface="Arial" panose="020B0604020202020204" pitchFamily="34" charset="0"/>
            </a:endParaRPr>
          </a:p>
        </p:txBody>
      </p:sp>
      <p:sp>
        <p:nvSpPr>
          <p:cNvPr id="3" name="2 Marcador de contenido"/>
          <p:cNvSpPr>
            <a:spLocks noGrp="1"/>
          </p:cNvSpPr>
          <p:nvPr>
            <p:ph idx="1"/>
          </p:nvPr>
        </p:nvSpPr>
        <p:spPr>
          <a:xfrm>
            <a:off x="467544" y="1988840"/>
            <a:ext cx="8229600" cy="4525963"/>
          </a:xfrm>
        </p:spPr>
        <p:txBody>
          <a:bodyPr/>
          <a:lstStyle/>
          <a:p>
            <a:endParaRPr lang="es-MX" dirty="0" smtClean="0"/>
          </a:p>
          <a:p>
            <a:r>
              <a:rPr lang="es-MX" dirty="0" smtClean="0"/>
              <a:t>Por nacimiento.</a:t>
            </a:r>
            <a:endParaRPr lang="es-MX" dirty="0" smtClean="0"/>
          </a:p>
          <a:p>
            <a:endParaRPr lang="es-MX" dirty="0"/>
          </a:p>
          <a:p>
            <a:r>
              <a:rPr lang="es-MX" dirty="0" smtClean="0"/>
              <a:t>Por naturalización.</a:t>
            </a:r>
            <a:endParaRPr lang="es-MX" dirty="0"/>
          </a:p>
        </p:txBody>
      </p:sp>
    </p:spTree>
    <p:extLst>
      <p:ext uri="{BB962C8B-B14F-4D97-AF65-F5344CB8AC3E}">
        <p14:creationId xmlns:p14="http://schemas.microsoft.com/office/powerpoint/2010/main" val="238353658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MX" dirty="0" smtClean="0"/>
              <a:t>Por nacimiento</a:t>
            </a:r>
            <a:endParaRPr lang="es-MX" dirty="0"/>
          </a:p>
        </p:txBody>
      </p:sp>
      <p:sp>
        <p:nvSpPr>
          <p:cNvPr id="3" name="2 Marcador de contenido"/>
          <p:cNvSpPr>
            <a:spLocks noGrp="1"/>
          </p:cNvSpPr>
          <p:nvPr>
            <p:ph idx="1"/>
          </p:nvPr>
        </p:nvSpPr>
        <p:spPr/>
        <p:txBody>
          <a:bodyPr>
            <a:noAutofit/>
          </a:bodyPr>
          <a:lstStyle/>
          <a:p>
            <a:pPr algn="just"/>
            <a:r>
              <a:rPr lang="es-MX" sz="2400" b="1" dirty="0" smtClean="0">
                <a:latin typeface="Arial" panose="020B0604020202020204" pitchFamily="34" charset="0"/>
                <a:cs typeface="Arial" panose="020B0604020202020204" pitchFamily="34" charset="0"/>
              </a:rPr>
              <a:t>I</a:t>
            </a:r>
            <a:r>
              <a:rPr lang="es-MX" sz="2400" b="1" dirty="0">
                <a:latin typeface="Arial" panose="020B0604020202020204" pitchFamily="34" charset="0"/>
                <a:cs typeface="Arial" panose="020B0604020202020204" pitchFamily="34" charset="0"/>
              </a:rPr>
              <a:t>. </a:t>
            </a:r>
            <a:r>
              <a:rPr lang="es-MX" sz="2400" dirty="0">
                <a:latin typeface="Arial" panose="020B0604020202020204" pitchFamily="34" charset="0"/>
                <a:cs typeface="Arial" panose="020B0604020202020204" pitchFamily="34" charset="0"/>
              </a:rPr>
              <a:t>Los que nazcan en territorio de la </a:t>
            </a:r>
            <a:r>
              <a:rPr lang="es-MX" sz="2400" dirty="0" smtClean="0">
                <a:latin typeface="Arial" panose="020B0604020202020204" pitchFamily="34" charset="0"/>
                <a:cs typeface="Arial" panose="020B0604020202020204" pitchFamily="34" charset="0"/>
              </a:rPr>
              <a:t>República.</a:t>
            </a:r>
            <a:endParaRPr lang="es-MX" sz="2400" dirty="0">
              <a:latin typeface="Arial" panose="020B0604020202020204" pitchFamily="34" charset="0"/>
              <a:cs typeface="Arial" panose="020B0604020202020204" pitchFamily="34" charset="0"/>
            </a:endParaRPr>
          </a:p>
          <a:p>
            <a:pPr algn="just"/>
            <a:endParaRPr lang="es-MX" sz="2400" b="1" dirty="0" smtClean="0">
              <a:latin typeface="Arial" panose="020B0604020202020204" pitchFamily="34" charset="0"/>
              <a:cs typeface="Arial" panose="020B0604020202020204" pitchFamily="34" charset="0"/>
            </a:endParaRPr>
          </a:p>
          <a:p>
            <a:pPr algn="just"/>
            <a:r>
              <a:rPr lang="es-MX" sz="2400" b="1" dirty="0" smtClean="0">
                <a:latin typeface="Arial" panose="020B0604020202020204" pitchFamily="34" charset="0"/>
                <a:cs typeface="Arial" panose="020B0604020202020204" pitchFamily="34" charset="0"/>
              </a:rPr>
              <a:t>II</a:t>
            </a:r>
            <a:r>
              <a:rPr lang="es-MX" sz="2400" b="1" dirty="0">
                <a:latin typeface="Arial" panose="020B0604020202020204" pitchFamily="34" charset="0"/>
                <a:cs typeface="Arial" panose="020B0604020202020204" pitchFamily="34" charset="0"/>
              </a:rPr>
              <a:t>. </a:t>
            </a:r>
            <a:r>
              <a:rPr lang="es-MX" sz="2400" dirty="0">
                <a:latin typeface="Arial" panose="020B0604020202020204" pitchFamily="34" charset="0"/>
                <a:cs typeface="Arial" panose="020B0604020202020204" pitchFamily="34" charset="0"/>
              </a:rPr>
              <a:t>Los que nazcan en el extranjero, hijos de </a:t>
            </a:r>
            <a:r>
              <a:rPr lang="es-MX" sz="2400" dirty="0" smtClean="0">
                <a:latin typeface="Arial" panose="020B0604020202020204" pitchFamily="34" charset="0"/>
                <a:cs typeface="Arial" panose="020B0604020202020204" pitchFamily="34" charset="0"/>
              </a:rPr>
              <a:t>padres, o madre o padre </a:t>
            </a:r>
            <a:r>
              <a:rPr lang="es-MX" sz="2400" dirty="0">
                <a:latin typeface="Arial" panose="020B0604020202020204" pitchFamily="34" charset="0"/>
                <a:cs typeface="Arial" panose="020B0604020202020204" pitchFamily="34" charset="0"/>
              </a:rPr>
              <a:t>mexicanos nacidos en territorio </a:t>
            </a:r>
            <a:r>
              <a:rPr lang="es-MX" sz="2400" dirty="0" smtClean="0">
                <a:latin typeface="Arial" panose="020B0604020202020204" pitchFamily="34" charset="0"/>
                <a:cs typeface="Arial" panose="020B0604020202020204" pitchFamily="34" charset="0"/>
              </a:rPr>
              <a:t>nacional.</a:t>
            </a:r>
            <a:endParaRPr lang="es-MX" sz="2400" dirty="0">
              <a:latin typeface="Arial" panose="020B0604020202020204" pitchFamily="34" charset="0"/>
              <a:cs typeface="Arial" panose="020B0604020202020204" pitchFamily="34" charset="0"/>
            </a:endParaRPr>
          </a:p>
          <a:p>
            <a:pPr algn="just"/>
            <a:endParaRPr lang="es-MX" sz="2400" b="1" dirty="0" smtClean="0">
              <a:latin typeface="Arial" panose="020B0604020202020204" pitchFamily="34" charset="0"/>
              <a:cs typeface="Arial" panose="020B0604020202020204" pitchFamily="34" charset="0"/>
            </a:endParaRPr>
          </a:p>
          <a:p>
            <a:pPr algn="just"/>
            <a:r>
              <a:rPr lang="es-MX" sz="2400" b="1" dirty="0" smtClean="0">
                <a:latin typeface="Arial" panose="020B0604020202020204" pitchFamily="34" charset="0"/>
                <a:cs typeface="Arial" panose="020B0604020202020204" pitchFamily="34" charset="0"/>
              </a:rPr>
              <a:t>III</a:t>
            </a:r>
            <a:r>
              <a:rPr lang="es-MX" sz="2400" b="1" dirty="0">
                <a:latin typeface="Arial" panose="020B0604020202020204" pitchFamily="34" charset="0"/>
                <a:cs typeface="Arial" panose="020B0604020202020204" pitchFamily="34" charset="0"/>
              </a:rPr>
              <a:t>. </a:t>
            </a:r>
            <a:r>
              <a:rPr lang="es-MX" sz="2400" dirty="0">
                <a:latin typeface="Arial" panose="020B0604020202020204" pitchFamily="34" charset="0"/>
                <a:cs typeface="Arial" panose="020B0604020202020204" pitchFamily="34" charset="0"/>
              </a:rPr>
              <a:t>Los que nazcan en el extranjero, hijos de </a:t>
            </a:r>
            <a:r>
              <a:rPr lang="es-MX" sz="2400" dirty="0" smtClean="0">
                <a:latin typeface="Arial" panose="020B0604020202020204" pitchFamily="34" charset="0"/>
                <a:cs typeface="Arial" panose="020B0604020202020204" pitchFamily="34" charset="0"/>
              </a:rPr>
              <a:t>padres, madre o padre mexicano </a:t>
            </a:r>
            <a:r>
              <a:rPr lang="es-MX" sz="2400" dirty="0">
                <a:latin typeface="Arial" panose="020B0604020202020204" pitchFamily="34" charset="0"/>
                <a:cs typeface="Arial" panose="020B0604020202020204" pitchFamily="34" charset="0"/>
              </a:rPr>
              <a:t>por </a:t>
            </a:r>
            <a:r>
              <a:rPr lang="es-MX" sz="2400" dirty="0" smtClean="0">
                <a:latin typeface="Arial" panose="020B0604020202020204" pitchFamily="34" charset="0"/>
                <a:cs typeface="Arial" panose="020B0604020202020204" pitchFamily="34" charset="0"/>
              </a:rPr>
              <a:t>naturalización</a:t>
            </a:r>
            <a:r>
              <a:rPr lang="es-MX" sz="2400" dirty="0">
                <a:latin typeface="Arial" panose="020B0604020202020204" pitchFamily="34" charset="0"/>
                <a:cs typeface="Arial" panose="020B0604020202020204" pitchFamily="34" charset="0"/>
              </a:rPr>
              <a:t>.</a:t>
            </a:r>
            <a:endParaRPr lang="es-MX" sz="2400" dirty="0">
              <a:latin typeface="Arial" panose="020B0604020202020204" pitchFamily="34" charset="0"/>
              <a:cs typeface="Arial" panose="020B0604020202020204" pitchFamily="34" charset="0"/>
            </a:endParaRPr>
          </a:p>
          <a:p>
            <a:pPr algn="just"/>
            <a:endParaRPr lang="es-MX" sz="2400" b="1" dirty="0" smtClean="0">
              <a:latin typeface="Arial" panose="020B0604020202020204" pitchFamily="34" charset="0"/>
              <a:cs typeface="Arial" panose="020B0604020202020204" pitchFamily="34" charset="0"/>
            </a:endParaRPr>
          </a:p>
          <a:p>
            <a:pPr algn="just"/>
            <a:r>
              <a:rPr lang="es-MX" sz="2400" b="1" dirty="0" smtClean="0">
                <a:latin typeface="Arial" panose="020B0604020202020204" pitchFamily="34" charset="0"/>
                <a:cs typeface="Arial" panose="020B0604020202020204" pitchFamily="34" charset="0"/>
              </a:rPr>
              <a:t>IV</a:t>
            </a:r>
            <a:r>
              <a:rPr lang="es-MX" sz="2400" b="1" dirty="0">
                <a:latin typeface="Arial" panose="020B0604020202020204" pitchFamily="34" charset="0"/>
                <a:cs typeface="Arial" panose="020B0604020202020204" pitchFamily="34" charset="0"/>
              </a:rPr>
              <a:t>. </a:t>
            </a:r>
            <a:r>
              <a:rPr lang="es-MX" sz="2400" dirty="0">
                <a:latin typeface="Arial" panose="020B0604020202020204" pitchFamily="34" charset="0"/>
                <a:cs typeface="Arial" panose="020B0604020202020204" pitchFamily="34" charset="0"/>
              </a:rPr>
              <a:t>Los que nazcan a bordo de embarcaciones o aeronaves mexicanas, sean de guerra o mercantes</a:t>
            </a:r>
            <a:r>
              <a:rPr lang="es-MX" sz="2400" dirty="0" smtClean="0">
                <a:latin typeface="Arial" panose="020B0604020202020204" pitchFamily="34" charset="0"/>
                <a:cs typeface="Arial" panose="020B0604020202020204" pitchFamily="34" charset="0"/>
              </a:rPr>
              <a:t>.</a:t>
            </a:r>
            <a:endParaRPr lang="es-MX"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3163333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MX" dirty="0" smtClean="0"/>
              <a:t>Por naturalización</a:t>
            </a:r>
            <a:endParaRPr lang="es-MX" dirty="0"/>
          </a:p>
        </p:txBody>
      </p:sp>
      <p:sp>
        <p:nvSpPr>
          <p:cNvPr id="3" name="2 Marcador de contenido"/>
          <p:cNvSpPr>
            <a:spLocks noGrp="1"/>
          </p:cNvSpPr>
          <p:nvPr>
            <p:ph idx="1"/>
          </p:nvPr>
        </p:nvSpPr>
        <p:spPr/>
        <p:txBody>
          <a:bodyPr>
            <a:normAutofit fontScale="92500"/>
          </a:bodyPr>
          <a:lstStyle/>
          <a:p>
            <a:pPr algn="just"/>
            <a:r>
              <a:rPr lang="es-MX" sz="2800" b="1" dirty="0">
                <a:latin typeface="Arial" panose="020B0604020202020204" pitchFamily="34" charset="0"/>
                <a:cs typeface="Arial" panose="020B0604020202020204" pitchFamily="34" charset="0"/>
              </a:rPr>
              <a:t>B) </a:t>
            </a:r>
            <a:r>
              <a:rPr lang="es-MX" sz="2800" dirty="0">
                <a:latin typeface="Arial" panose="020B0604020202020204" pitchFamily="34" charset="0"/>
                <a:cs typeface="Arial" panose="020B0604020202020204" pitchFamily="34" charset="0"/>
              </a:rPr>
              <a:t>Son mexicanos por naturalización:</a:t>
            </a:r>
          </a:p>
          <a:p>
            <a:pPr algn="just"/>
            <a:endParaRPr lang="es-MX" sz="2800" b="1" dirty="0" smtClean="0">
              <a:latin typeface="Arial" panose="020B0604020202020204" pitchFamily="34" charset="0"/>
              <a:cs typeface="Arial" panose="020B0604020202020204" pitchFamily="34" charset="0"/>
            </a:endParaRPr>
          </a:p>
          <a:p>
            <a:pPr algn="just"/>
            <a:r>
              <a:rPr lang="es-MX" sz="2800" b="1" dirty="0" smtClean="0">
                <a:latin typeface="Arial" panose="020B0604020202020204" pitchFamily="34" charset="0"/>
                <a:cs typeface="Arial" panose="020B0604020202020204" pitchFamily="34" charset="0"/>
              </a:rPr>
              <a:t>I</a:t>
            </a:r>
            <a:r>
              <a:rPr lang="es-MX" sz="2800" b="1" dirty="0">
                <a:latin typeface="Arial" panose="020B0604020202020204" pitchFamily="34" charset="0"/>
                <a:cs typeface="Arial" panose="020B0604020202020204" pitchFamily="34" charset="0"/>
              </a:rPr>
              <a:t>. </a:t>
            </a:r>
            <a:r>
              <a:rPr lang="es-MX" sz="2800" dirty="0">
                <a:latin typeface="Arial" panose="020B0604020202020204" pitchFamily="34" charset="0"/>
                <a:cs typeface="Arial" panose="020B0604020202020204" pitchFamily="34" charset="0"/>
              </a:rPr>
              <a:t>Los extranjeros que obtengan de la Secretaría de Relaciones carta de naturalización.</a:t>
            </a:r>
          </a:p>
          <a:p>
            <a:pPr algn="just"/>
            <a:endParaRPr lang="es-MX" sz="2800" b="1" dirty="0" smtClean="0">
              <a:latin typeface="Arial" panose="020B0604020202020204" pitchFamily="34" charset="0"/>
              <a:cs typeface="Arial" panose="020B0604020202020204" pitchFamily="34" charset="0"/>
            </a:endParaRPr>
          </a:p>
          <a:p>
            <a:pPr algn="just"/>
            <a:r>
              <a:rPr lang="es-MX" sz="2800" b="1" dirty="0" smtClean="0">
                <a:latin typeface="Arial" panose="020B0604020202020204" pitchFamily="34" charset="0"/>
                <a:cs typeface="Arial" panose="020B0604020202020204" pitchFamily="34" charset="0"/>
              </a:rPr>
              <a:t>II</a:t>
            </a:r>
            <a:r>
              <a:rPr lang="es-MX" sz="2800" b="1" dirty="0">
                <a:latin typeface="Arial" panose="020B0604020202020204" pitchFamily="34" charset="0"/>
                <a:cs typeface="Arial" panose="020B0604020202020204" pitchFamily="34" charset="0"/>
              </a:rPr>
              <a:t>. </a:t>
            </a:r>
            <a:r>
              <a:rPr lang="es-MX" sz="2800" dirty="0">
                <a:latin typeface="Arial" panose="020B0604020202020204" pitchFamily="34" charset="0"/>
                <a:cs typeface="Arial" panose="020B0604020202020204" pitchFamily="34" charset="0"/>
              </a:rPr>
              <a:t>La mujer o el varón extranjeros que contraigan matrimonio con varón o con mujer mexicanos, </a:t>
            </a:r>
            <a:r>
              <a:rPr lang="es-MX" sz="2800" dirty="0" smtClean="0">
                <a:latin typeface="Arial" panose="020B0604020202020204" pitchFamily="34" charset="0"/>
                <a:cs typeface="Arial" panose="020B0604020202020204" pitchFamily="34" charset="0"/>
              </a:rPr>
              <a:t>que tengan </a:t>
            </a:r>
            <a:r>
              <a:rPr lang="es-MX" sz="2800" dirty="0">
                <a:latin typeface="Arial" panose="020B0604020202020204" pitchFamily="34" charset="0"/>
                <a:cs typeface="Arial" panose="020B0604020202020204" pitchFamily="34" charset="0"/>
              </a:rPr>
              <a:t>o establezcan su domicilio dentro del territorio nacional y cumplan con los demás requisitos que </a:t>
            </a:r>
            <a:r>
              <a:rPr lang="es-MX" sz="2800" dirty="0" smtClean="0">
                <a:latin typeface="Arial" panose="020B0604020202020204" pitchFamily="34" charset="0"/>
                <a:cs typeface="Arial" panose="020B0604020202020204" pitchFamily="34" charset="0"/>
              </a:rPr>
              <a:t>al efecto </a:t>
            </a:r>
            <a:r>
              <a:rPr lang="es-MX" sz="2800" dirty="0">
                <a:latin typeface="Arial" panose="020B0604020202020204" pitchFamily="34" charset="0"/>
                <a:cs typeface="Arial" panose="020B0604020202020204" pitchFamily="34" charset="0"/>
              </a:rPr>
              <a:t>señale la ley.</a:t>
            </a:r>
          </a:p>
          <a:p>
            <a:pPr algn="just"/>
            <a:endParaRPr lang="es-MX" sz="28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8854923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67544" y="476672"/>
            <a:ext cx="8229600" cy="1143000"/>
          </a:xfrm>
        </p:spPr>
        <p:txBody>
          <a:bodyPr>
            <a:normAutofit fontScale="90000"/>
          </a:bodyPr>
          <a:lstStyle/>
          <a:p>
            <a:r>
              <a:rPr lang="es-MX" b="1" dirty="0" smtClean="0"/>
              <a:t>D</a:t>
            </a:r>
            <a:r>
              <a:rPr lang="es-MX" b="1" dirty="0" smtClean="0">
                <a:latin typeface="Arial" panose="020B0604020202020204" pitchFamily="34" charset="0"/>
                <a:cs typeface="Arial" panose="020B0604020202020204" pitchFamily="34" charset="0"/>
              </a:rPr>
              <a:t>e la pérdida de la nacionalidad mexicana por naturalización </a:t>
            </a:r>
            <a:endParaRPr lang="es-MX" dirty="0">
              <a:latin typeface="Arial" panose="020B0604020202020204" pitchFamily="34" charset="0"/>
              <a:cs typeface="Arial" panose="020B0604020202020204" pitchFamily="34" charset="0"/>
            </a:endParaRPr>
          </a:p>
        </p:txBody>
      </p:sp>
      <p:sp>
        <p:nvSpPr>
          <p:cNvPr id="3" name="2 Marcador de contenido"/>
          <p:cNvSpPr>
            <a:spLocks noGrp="1"/>
          </p:cNvSpPr>
          <p:nvPr>
            <p:ph idx="1"/>
          </p:nvPr>
        </p:nvSpPr>
        <p:spPr>
          <a:xfrm>
            <a:off x="467544" y="1916832"/>
            <a:ext cx="8229600" cy="4525963"/>
          </a:xfrm>
        </p:spPr>
        <p:txBody>
          <a:bodyPr>
            <a:normAutofit/>
          </a:bodyPr>
          <a:lstStyle/>
          <a:p>
            <a:pPr algn="just"/>
            <a:r>
              <a:rPr lang="es-MX" sz="2800" b="1" dirty="0">
                <a:latin typeface="Arial" panose="020B0604020202020204" pitchFamily="34" charset="0"/>
                <a:cs typeface="Arial" panose="020B0604020202020204" pitchFamily="34" charset="0"/>
              </a:rPr>
              <a:t>I. </a:t>
            </a:r>
            <a:r>
              <a:rPr lang="es-MX" sz="2800" dirty="0">
                <a:latin typeface="Arial" panose="020B0604020202020204" pitchFamily="34" charset="0"/>
                <a:cs typeface="Arial" panose="020B0604020202020204" pitchFamily="34" charset="0"/>
              </a:rPr>
              <a:t>Por adquisición voluntaria de una nacionalidad extranjera, por hacerse pasar en </a:t>
            </a:r>
            <a:r>
              <a:rPr lang="es-MX" sz="2800" dirty="0" smtClean="0">
                <a:latin typeface="Arial" panose="020B0604020202020204" pitchFamily="34" charset="0"/>
                <a:cs typeface="Arial" panose="020B0604020202020204" pitchFamily="34" charset="0"/>
              </a:rPr>
              <a:t>cualquier instrumento </a:t>
            </a:r>
            <a:r>
              <a:rPr lang="es-MX" sz="2800" dirty="0">
                <a:latin typeface="Arial" panose="020B0604020202020204" pitchFamily="34" charset="0"/>
                <a:cs typeface="Arial" panose="020B0604020202020204" pitchFamily="34" charset="0"/>
              </a:rPr>
              <a:t>público como extranjero, por usar un pasaporte extranjero, o por aceptar o usar </a:t>
            </a:r>
            <a:r>
              <a:rPr lang="es-MX" sz="2800" dirty="0" smtClean="0">
                <a:latin typeface="Arial" panose="020B0604020202020204" pitchFamily="34" charset="0"/>
                <a:cs typeface="Arial" panose="020B0604020202020204" pitchFamily="34" charset="0"/>
              </a:rPr>
              <a:t>títulos nobiliarios </a:t>
            </a:r>
            <a:r>
              <a:rPr lang="es-MX" sz="2800" dirty="0">
                <a:latin typeface="Arial" panose="020B0604020202020204" pitchFamily="34" charset="0"/>
                <a:cs typeface="Arial" panose="020B0604020202020204" pitchFamily="34" charset="0"/>
              </a:rPr>
              <a:t>que impliquen sumisión a un Estado extranjero, </a:t>
            </a:r>
            <a:r>
              <a:rPr lang="es-MX" sz="2800" dirty="0" smtClean="0">
                <a:latin typeface="Arial" panose="020B0604020202020204" pitchFamily="34" charset="0"/>
                <a:cs typeface="Arial" panose="020B0604020202020204" pitchFamily="34" charset="0"/>
              </a:rPr>
              <a:t>y</a:t>
            </a:r>
          </a:p>
          <a:p>
            <a:pPr algn="just"/>
            <a:endParaRPr lang="es-MX" sz="2800" b="1" dirty="0" smtClean="0">
              <a:latin typeface="Arial" panose="020B0604020202020204" pitchFamily="34" charset="0"/>
              <a:cs typeface="Arial" panose="020B0604020202020204" pitchFamily="34" charset="0"/>
            </a:endParaRPr>
          </a:p>
          <a:p>
            <a:pPr algn="just"/>
            <a:r>
              <a:rPr lang="es-MX" sz="2800" b="1" dirty="0" smtClean="0">
                <a:latin typeface="Arial" panose="020B0604020202020204" pitchFamily="34" charset="0"/>
                <a:cs typeface="Arial" panose="020B0604020202020204" pitchFamily="34" charset="0"/>
              </a:rPr>
              <a:t>II</a:t>
            </a:r>
            <a:r>
              <a:rPr lang="es-MX" sz="2800" b="1" dirty="0">
                <a:latin typeface="Arial" panose="020B0604020202020204" pitchFamily="34" charset="0"/>
                <a:cs typeface="Arial" panose="020B0604020202020204" pitchFamily="34" charset="0"/>
              </a:rPr>
              <a:t>. </a:t>
            </a:r>
            <a:r>
              <a:rPr lang="es-MX" sz="2800" dirty="0">
                <a:latin typeface="Arial" panose="020B0604020202020204" pitchFamily="34" charset="0"/>
                <a:cs typeface="Arial" panose="020B0604020202020204" pitchFamily="34" charset="0"/>
              </a:rPr>
              <a:t>Por residir durante cinco años continuos en el extranjero.</a:t>
            </a:r>
          </a:p>
          <a:p>
            <a:pPr algn="just"/>
            <a:endParaRPr lang="es-MX" sz="2800" b="1" dirty="0" smtClean="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65900292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CuadroTexto"/>
          <p:cNvSpPr txBox="1"/>
          <p:nvPr/>
        </p:nvSpPr>
        <p:spPr>
          <a:xfrm>
            <a:off x="323528" y="829736"/>
            <a:ext cx="8424936" cy="954107"/>
          </a:xfrm>
          <a:prstGeom prst="rect">
            <a:avLst/>
          </a:prstGeom>
          <a:noFill/>
        </p:spPr>
        <p:txBody>
          <a:bodyPr wrap="square" rtlCol="0">
            <a:spAutoFit/>
          </a:bodyPr>
          <a:lstStyle/>
          <a:p>
            <a:r>
              <a:rPr lang="es-MX" sz="2800" b="1" dirty="0" smtClean="0">
                <a:latin typeface="Arial" pitchFamily="34" charset="0"/>
                <a:cs typeface="Arial" pitchFamily="34" charset="0"/>
              </a:rPr>
              <a:t>:</a:t>
            </a:r>
          </a:p>
          <a:p>
            <a:endParaRPr lang="es-ES" sz="2800" b="1" dirty="0">
              <a:latin typeface="Arial" pitchFamily="34" charset="0"/>
              <a:cs typeface="Arial" pitchFamily="34" charset="0"/>
            </a:endParaRPr>
          </a:p>
        </p:txBody>
      </p:sp>
      <p:sp>
        <p:nvSpPr>
          <p:cNvPr id="5" name="4 Título"/>
          <p:cNvSpPr>
            <a:spLocks noGrp="1"/>
          </p:cNvSpPr>
          <p:nvPr>
            <p:ph type="title"/>
          </p:nvPr>
        </p:nvSpPr>
        <p:spPr/>
        <p:txBody>
          <a:bodyPr/>
          <a:lstStyle/>
          <a:p>
            <a:r>
              <a:rPr lang="es-MX" b="1" dirty="0">
                <a:latin typeface="Arial" pitchFamily="34" charset="0"/>
                <a:cs typeface="Arial" pitchFamily="34" charset="0"/>
              </a:rPr>
              <a:t>Bibliografía del tema</a:t>
            </a:r>
            <a:endParaRPr lang="es-MX" dirty="0"/>
          </a:p>
        </p:txBody>
      </p:sp>
      <p:sp>
        <p:nvSpPr>
          <p:cNvPr id="6" name="5 Marcador de contenido"/>
          <p:cNvSpPr>
            <a:spLocks noGrp="1"/>
          </p:cNvSpPr>
          <p:nvPr>
            <p:ph idx="1"/>
          </p:nvPr>
        </p:nvSpPr>
        <p:spPr/>
        <p:txBody>
          <a:bodyPr/>
          <a:lstStyle/>
          <a:p>
            <a:pPr algn="just"/>
            <a:r>
              <a:rPr lang="es-MX" dirty="0" smtClean="0"/>
              <a:t>Unión</a:t>
            </a:r>
            <a:r>
              <a:rPr lang="es-MX" dirty="0"/>
              <a:t>, C. d. (2014). </a:t>
            </a:r>
            <a:r>
              <a:rPr lang="es-MX" i="1" dirty="0"/>
              <a:t>Constitución política de los Estados Unidos Mexicanos</a:t>
            </a:r>
            <a:r>
              <a:rPr lang="es-MX" i="1" dirty="0" smtClean="0"/>
              <a:t>.</a:t>
            </a:r>
            <a:r>
              <a:rPr lang="es-MX" dirty="0" smtClean="0"/>
              <a:t> </a:t>
            </a:r>
            <a:r>
              <a:rPr lang="es-MX" dirty="0"/>
              <a:t>Trillas</a:t>
            </a:r>
            <a:r>
              <a:rPr lang="es-MX" dirty="0" smtClean="0"/>
              <a:t>.</a:t>
            </a:r>
          </a:p>
          <a:p>
            <a:pPr algn="just"/>
            <a:endParaRPr lang="es-MX" dirty="0"/>
          </a:p>
          <a:p>
            <a:pPr algn="just"/>
            <a:r>
              <a:rPr lang="es-MX" dirty="0" smtClean="0"/>
              <a:t>Unión, </a:t>
            </a:r>
            <a:r>
              <a:rPr lang="es-MX" dirty="0"/>
              <a:t>C. D. (2012). </a:t>
            </a:r>
            <a:r>
              <a:rPr lang="es-MX" i="1" dirty="0" smtClean="0"/>
              <a:t>Ley de Nacionalidad.</a:t>
            </a:r>
          </a:p>
          <a:p>
            <a:pPr algn="just"/>
            <a:r>
              <a:rPr lang="es-MX" dirty="0" smtClean="0"/>
              <a:t>Castro</a:t>
            </a:r>
            <a:r>
              <a:rPr lang="es-MX" dirty="0"/>
              <a:t>, L. </a:t>
            </a:r>
            <a:r>
              <a:rPr lang="es-MX" dirty="0" smtClean="0"/>
              <a:t>P. </a:t>
            </a:r>
            <a:r>
              <a:rPr lang="es-MX" dirty="0"/>
              <a:t>(2009). </a:t>
            </a:r>
            <a:r>
              <a:rPr lang="es-MX" i="1" dirty="0"/>
              <a:t>Derecho </a:t>
            </a:r>
            <a:r>
              <a:rPr lang="es-MX" i="1" dirty="0" smtClean="0"/>
              <a:t>Internacional </a:t>
            </a:r>
            <a:r>
              <a:rPr lang="es-MX" i="1" dirty="0"/>
              <a:t>privado.</a:t>
            </a:r>
            <a:r>
              <a:rPr lang="es-MX" dirty="0"/>
              <a:t> México.</a:t>
            </a:r>
          </a:p>
          <a:p>
            <a:endParaRPr lang="es-MX" dirty="0"/>
          </a:p>
        </p:txBody>
      </p:sp>
    </p:spTree>
    <p:extLst>
      <p:ext uri="{BB962C8B-B14F-4D97-AF65-F5344CB8AC3E}">
        <p14:creationId xmlns:p14="http://schemas.microsoft.com/office/powerpoint/2010/main" val="360035276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CuadroTexto"/>
          <p:cNvSpPr txBox="1"/>
          <p:nvPr/>
        </p:nvSpPr>
        <p:spPr>
          <a:xfrm>
            <a:off x="251520" y="332656"/>
            <a:ext cx="8568952" cy="5324535"/>
          </a:xfrm>
          <a:prstGeom prst="rect">
            <a:avLst/>
          </a:prstGeom>
          <a:noFill/>
        </p:spPr>
        <p:txBody>
          <a:bodyPr wrap="square" rtlCol="0">
            <a:spAutoFit/>
          </a:bodyPr>
          <a:lstStyle/>
          <a:p>
            <a:pPr algn="just"/>
            <a:r>
              <a:rPr lang="es-MX" sz="2000" b="1" dirty="0" smtClean="0">
                <a:latin typeface="Arial" pitchFamily="34" charset="0"/>
                <a:cs typeface="Arial" pitchFamily="34" charset="0"/>
              </a:rPr>
              <a:t>Tema: Nacionalidad.</a:t>
            </a:r>
          </a:p>
          <a:p>
            <a:pPr algn="just"/>
            <a:endParaRPr lang="es-MX" sz="2000" b="1" dirty="0">
              <a:latin typeface="Arial" pitchFamily="34" charset="0"/>
              <a:cs typeface="Arial" pitchFamily="34" charset="0"/>
            </a:endParaRPr>
          </a:p>
          <a:p>
            <a:pPr algn="just"/>
            <a:r>
              <a:rPr lang="es-MX" sz="2000" b="1" dirty="0" smtClean="0">
                <a:latin typeface="Arial" pitchFamily="34" charset="0"/>
                <a:cs typeface="Arial" pitchFamily="34" charset="0"/>
              </a:rPr>
              <a:t>Resumen.</a:t>
            </a:r>
            <a:endParaRPr lang="es-MX" sz="2000" b="1" dirty="0">
              <a:latin typeface="Arial" pitchFamily="34" charset="0"/>
              <a:cs typeface="Arial" pitchFamily="34" charset="0"/>
            </a:endParaRPr>
          </a:p>
          <a:p>
            <a:pPr algn="just"/>
            <a:endParaRPr lang="es-MX" sz="2000" b="1" dirty="0">
              <a:latin typeface="Arial" pitchFamily="34" charset="0"/>
              <a:cs typeface="Arial" pitchFamily="34" charset="0"/>
            </a:endParaRPr>
          </a:p>
          <a:p>
            <a:pPr algn="just"/>
            <a:r>
              <a:rPr lang="es-MX" sz="2000" b="1" dirty="0"/>
              <a:t>I</a:t>
            </a:r>
            <a:r>
              <a:rPr lang="es-MX" sz="2000" b="1" dirty="0" smtClean="0"/>
              <a:t>NTRODUCCIÓN</a:t>
            </a:r>
            <a:r>
              <a:rPr lang="es-MX" sz="2000" dirty="0"/>
              <a:t/>
            </a:r>
            <a:br>
              <a:rPr lang="es-MX" sz="2000" dirty="0"/>
            </a:br>
            <a:r>
              <a:rPr lang="es-MX" sz="2000" dirty="0">
                <a:latin typeface="Arial" pitchFamily="34" charset="0"/>
                <a:cs typeface="Arial" pitchFamily="34" charset="0"/>
              </a:rPr>
              <a:t>La nacionalidad es el vinculo que une al individuo con el lugar de nacimiento.</a:t>
            </a:r>
          </a:p>
          <a:p>
            <a:pPr algn="just"/>
            <a:endParaRPr lang="es-MX" sz="2000" dirty="0" smtClean="0">
              <a:latin typeface="Arial" pitchFamily="34" charset="0"/>
              <a:cs typeface="Arial" pitchFamily="34" charset="0"/>
            </a:endParaRPr>
          </a:p>
          <a:p>
            <a:pPr algn="just"/>
            <a:r>
              <a:rPr lang="es-MX" sz="2000" dirty="0" smtClean="0">
                <a:latin typeface="Arial" pitchFamily="34" charset="0"/>
                <a:cs typeface="Arial" pitchFamily="34" charset="0"/>
              </a:rPr>
              <a:t>En </a:t>
            </a:r>
            <a:r>
              <a:rPr lang="es-MX" sz="2000" dirty="0">
                <a:latin typeface="Arial" pitchFamily="34" charset="0"/>
                <a:cs typeface="Arial" pitchFamily="34" charset="0"/>
              </a:rPr>
              <a:t>México existen dos formas de adquirirla, por nacimiento y por naturalización, la primera es involuntaria y la segunda resulta ser el acto voluntario de quien desea </a:t>
            </a:r>
            <a:r>
              <a:rPr lang="es-MX" sz="2000" dirty="0" smtClean="0">
                <a:latin typeface="Arial" pitchFamily="34" charset="0"/>
                <a:cs typeface="Arial" pitchFamily="34" charset="0"/>
              </a:rPr>
              <a:t>adquirirla y para  ello debe cubrirse todos y cada uno de los requisitos contemplados en la ley de nacionalidad.</a:t>
            </a:r>
            <a:endParaRPr lang="es-MX" sz="2000" dirty="0">
              <a:latin typeface="Arial" pitchFamily="34" charset="0"/>
              <a:cs typeface="Arial" pitchFamily="34" charset="0"/>
            </a:endParaRPr>
          </a:p>
          <a:p>
            <a:pPr algn="just"/>
            <a:endParaRPr lang="es-MX" sz="2000" dirty="0">
              <a:latin typeface="Arial" pitchFamily="34" charset="0"/>
              <a:cs typeface="Arial" pitchFamily="34" charset="0"/>
            </a:endParaRPr>
          </a:p>
          <a:p>
            <a:pPr algn="just"/>
            <a:r>
              <a:rPr lang="es-MX" sz="2000" b="1" dirty="0" smtClean="0">
                <a:latin typeface="Arial" pitchFamily="34" charset="0"/>
                <a:cs typeface="Arial" pitchFamily="34" charset="0"/>
              </a:rPr>
              <a:t>Palabras claves.</a:t>
            </a:r>
            <a:endParaRPr lang="es-MX" sz="2000" dirty="0" smtClean="0">
              <a:latin typeface="Arial" pitchFamily="34" charset="0"/>
              <a:cs typeface="Arial" pitchFamily="34" charset="0"/>
            </a:endParaRPr>
          </a:p>
          <a:p>
            <a:pPr algn="just"/>
            <a:r>
              <a:rPr lang="es-MX" sz="2000" dirty="0" smtClean="0">
                <a:latin typeface="Arial" pitchFamily="34" charset="0"/>
                <a:cs typeface="Arial" pitchFamily="34" charset="0"/>
              </a:rPr>
              <a:t>Estado, nacionalidad, naturalización. . </a:t>
            </a:r>
          </a:p>
          <a:p>
            <a:pPr algn="just"/>
            <a:endParaRPr lang="es-MX" sz="2000" b="1" dirty="0">
              <a:latin typeface="Arial" pitchFamily="34" charset="0"/>
              <a:cs typeface="Arial" pitchFamily="34" charset="0"/>
            </a:endParaRPr>
          </a:p>
          <a:p>
            <a:pPr algn="just"/>
            <a:endParaRPr lang="es-MX" sz="2000" b="1"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MX" b="1" dirty="0" smtClean="0">
                <a:latin typeface="Arial" pitchFamily="34" charset="0"/>
                <a:cs typeface="Arial" pitchFamily="34" charset="0"/>
              </a:rPr>
              <a:t>Abstract</a:t>
            </a:r>
            <a:r>
              <a:rPr lang="es-MX" b="1" dirty="0">
                <a:latin typeface="Arial" pitchFamily="34" charset="0"/>
                <a:cs typeface="Arial" pitchFamily="34" charset="0"/>
              </a:rPr>
              <a:t/>
            </a:r>
            <a:br>
              <a:rPr lang="es-MX" b="1" dirty="0">
                <a:latin typeface="Arial" pitchFamily="34" charset="0"/>
                <a:cs typeface="Arial" pitchFamily="34" charset="0"/>
              </a:rPr>
            </a:br>
            <a:endParaRPr lang="es-MX" dirty="0"/>
          </a:p>
        </p:txBody>
      </p:sp>
      <p:sp>
        <p:nvSpPr>
          <p:cNvPr id="3" name="2 Marcador de contenido"/>
          <p:cNvSpPr>
            <a:spLocks noGrp="1"/>
          </p:cNvSpPr>
          <p:nvPr>
            <p:ph idx="1"/>
          </p:nvPr>
        </p:nvSpPr>
        <p:spPr/>
        <p:txBody>
          <a:bodyPr>
            <a:normAutofit/>
          </a:bodyPr>
          <a:lstStyle/>
          <a:p>
            <a:pPr algn="just"/>
            <a:r>
              <a:rPr lang="en-US" sz="2000" dirty="0">
                <a:latin typeface="Arial" panose="020B0604020202020204" pitchFamily="34" charset="0"/>
                <a:cs typeface="Arial" panose="020B0604020202020204" pitchFamily="34" charset="0"/>
              </a:rPr>
              <a:t>Nationality is the link that binds the individual to the birthplace. </a:t>
            </a:r>
          </a:p>
          <a:p>
            <a:pPr algn="just"/>
            <a:endParaRPr lang="en-US" sz="2000" dirty="0">
              <a:latin typeface="Arial" panose="020B0604020202020204" pitchFamily="34" charset="0"/>
              <a:cs typeface="Arial" panose="020B0604020202020204" pitchFamily="34" charset="0"/>
            </a:endParaRPr>
          </a:p>
          <a:p>
            <a:pPr algn="just"/>
            <a:r>
              <a:rPr lang="en-US" sz="2000" dirty="0">
                <a:latin typeface="Arial" panose="020B0604020202020204" pitchFamily="34" charset="0"/>
                <a:cs typeface="Arial" panose="020B0604020202020204" pitchFamily="34" charset="0"/>
              </a:rPr>
              <a:t>In Mexico there are two ways to acquire, by birth or by naturalization, the first is involuntary and the second is to be the voluntary act of those who want to acquire and it must cover every one of the requirements of the law of nationality.</a:t>
            </a:r>
            <a:endParaRPr lang="en-US" sz="2000" dirty="0" smtClean="0">
              <a:latin typeface="Arial" panose="020B0604020202020204" pitchFamily="34" charset="0"/>
              <a:cs typeface="Arial" panose="020B0604020202020204" pitchFamily="34" charset="0"/>
            </a:endParaRPr>
          </a:p>
          <a:p>
            <a:endParaRPr lang="es-MX" sz="2800" b="1" dirty="0" smtClean="0">
              <a:latin typeface="Arial" pitchFamily="34" charset="0"/>
              <a:cs typeface="Arial" pitchFamily="34" charset="0"/>
            </a:endParaRPr>
          </a:p>
          <a:p>
            <a:r>
              <a:rPr lang="es-MX" sz="2800" b="1" dirty="0" smtClean="0">
                <a:latin typeface="Arial" pitchFamily="34" charset="0"/>
                <a:cs typeface="Arial" pitchFamily="34" charset="0"/>
              </a:rPr>
              <a:t>Keywords.</a:t>
            </a:r>
          </a:p>
          <a:p>
            <a:r>
              <a:rPr lang="en-US" sz="2000" dirty="0">
                <a:latin typeface="Arial" panose="020B0604020202020204" pitchFamily="34" charset="0"/>
                <a:cs typeface="Arial" panose="020B0604020202020204" pitchFamily="34" charset="0"/>
              </a:rPr>
              <a:t>Status, nationality, naturalization.</a:t>
            </a:r>
            <a:endParaRPr lang="es-MX"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81693061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bg1">
                <a:tint val="40000"/>
                <a:satMod val="350000"/>
              </a:schemeClr>
            </a:gs>
            <a:gs pos="40000">
              <a:schemeClr val="bg1">
                <a:tint val="45000"/>
                <a:shade val="99000"/>
                <a:satMod val="350000"/>
              </a:schemeClr>
            </a:gs>
            <a:gs pos="100000">
              <a:schemeClr val="bg1">
                <a:shade val="20000"/>
                <a:satMod val="255000"/>
              </a:schemeClr>
            </a:gs>
          </a:gsLst>
          <a:path path="circle">
            <a:fillToRect r="100000" b="100000"/>
          </a:path>
          <a:tileRect l="-100000" t="-100000"/>
        </a:gradFill>
        <a:effectLst/>
      </p:bgPr>
    </p:bg>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MX" dirty="0"/>
              <a:t/>
            </a:r>
            <a:br>
              <a:rPr lang="es-MX" dirty="0"/>
            </a:br>
            <a:r>
              <a:rPr lang="es-MX" b="1" dirty="0">
                <a:latin typeface="Arial" pitchFamily="34" charset="0"/>
                <a:cs typeface="Arial" pitchFamily="34" charset="0"/>
              </a:rPr>
              <a:t>Objetivo general:</a:t>
            </a:r>
            <a:br>
              <a:rPr lang="es-MX" b="1" dirty="0">
                <a:latin typeface="Arial" pitchFamily="34" charset="0"/>
                <a:cs typeface="Arial" pitchFamily="34" charset="0"/>
              </a:rPr>
            </a:br>
            <a:r>
              <a:rPr lang="es-MX" b="1" dirty="0">
                <a:latin typeface="Arial" pitchFamily="34" charset="0"/>
                <a:cs typeface="Arial" pitchFamily="34" charset="0"/>
              </a:rPr>
              <a:t/>
            </a:r>
            <a:br>
              <a:rPr lang="es-MX" b="1" dirty="0">
                <a:latin typeface="Arial" pitchFamily="34" charset="0"/>
                <a:cs typeface="Arial" pitchFamily="34" charset="0"/>
              </a:rPr>
            </a:br>
            <a:endParaRPr lang="es-MX" dirty="0"/>
          </a:p>
        </p:txBody>
      </p:sp>
      <p:sp>
        <p:nvSpPr>
          <p:cNvPr id="6" name="5 Marcador de contenido"/>
          <p:cNvSpPr>
            <a:spLocks noGrp="1"/>
          </p:cNvSpPr>
          <p:nvPr>
            <p:ph idx="1"/>
          </p:nvPr>
        </p:nvSpPr>
        <p:spPr/>
        <p:txBody>
          <a:bodyPr>
            <a:normAutofit/>
          </a:bodyPr>
          <a:lstStyle/>
          <a:p>
            <a:pPr algn="just"/>
            <a:r>
              <a:rPr lang="es-MX" sz="2800" dirty="0" smtClean="0"/>
              <a:t>La </a:t>
            </a:r>
            <a:r>
              <a:rPr lang="es-MX" sz="2800" dirty="0"/>
              <a:t>presente asignatura aportará al estudiante los conocimientos necesarios para manejar los principios y técnicas de los conflictos de leyes y jurisdicciones, así también proporcionará al egresado las herramientas teóricas necesarias para prepararlo en el asesoramiento a partes en conflictos que afectan dos órdenes jurídicos diferentes.</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CuadroTexto"/>
          <p:cNvSpPr txBox="1"/>
          <p:nvPr/>
        </p:nvSpPr>
        <p:spPr>
          <a:xfrm>
            <a:off x="395536" y="1052736"/>
            <a:ext cx="8280920" cy="4401205"/>
          </a:xfrm>
          <a:prstGeom prst="rect">
            <a:avLst/>
          </a:prstGeom>
          <a:noFill/>
        </p:spPr>
        <p:txBody>
          <a:bodyPr wrap="square" rtlCol="0">
            <a:spAutoFit/>
          </a:bodyPr>
          <a:lstStyle/>
          <a:p>
            <a:pPr algn="just"/>
            <a:r>
              <a:rPr lang="es-MX" sz="2800" b="1" dirty="0">
                <a:latin typeface="Arial" pitchFamily="34" charset="0"/>
                <a:cs typeface="Arial" pitchFamily="34" charset="0"/>
              </a:rPr>
              <a:t>Nombre de la </a:t>
            </a:r>
            <a:r>
              <a:rPr lang="es-MX" sz="2800" b="1" dirty="0" smtClean="0">
                <a:latin typeface="Arial" pitchFamily="34" charset="0"/>
                <a:cs typeface="Arial" pitchFamily="34" charset="0"/>
              </a:rPr>
              <a:t>unidad:</a:t>
            </a:r>
            <a:r>
              <a:rPr lang="es-MX" sz="2800" dirty="0" smtClean="0">
                <a:latin typeface="Arial" pitchFamily="34" charset="0"/>
                <a:cs typeface="Arial" pitchFamily="34" charset="0"/>
              </a:rPr>
              <a:t> </a:t>
            </a:r>
            <a:endParaRPr lang="es-MX" sz="2800" b="1" dirty="0" smtClean="0">
              <a:latin typeface="Arial" pitchFamily="34" charset="0"/>
              <a:cs typeface="Arial" pitchFamily="34" charset="0"/>
            </a:endParaRPr>
          </a:p>
          <a:p>
            <a:pPr algn="just"/>
            <a:endParaRPr lang="es-MX" sz="2800" b="1" dirty="0" smtClean="0">
              <a:latin typeface="Arial" pitchFamily="34" charset="0"/>
              <a:cs typeface="Arial" pitchFamily="34" charset="0"/>
            </a:endParaRPr>
          </a:p>
          <a:p>
            <a:pPr algn="just"/>
            <a:r>
              <a:rPr lang="es-MX" sz="2800" b="1" dirty="0" smtClean="0">
                <a:latin typeface="Arial" pitchFamily="34" charset="0"/>
                <a:cs typeface="Arial" pitchFamily="34" charset="0"/>
              </a:rPr>
              <a:t>UNIDAD II: Nacionalidad</a:t>
            </a:r>
            <a:r>
              <a:rPr lang="es-ES" sz="2800" b="1" dirty="0" smtClean="0"/>
              <a:t>.</a:t>
            </a:r>
            <a:endParaRPr lang="es-MX" sz="2800" b="1" dirty="0"/>
          </a:p>
          <a:p>
            <a:pPr algn="just"/>
            <a:endParaRPr lang="es-MX" sz="2800" b="1" dirty="0">
              <a:latin typeface="Arial" pitchFamily="34" charset="0"/>
              <a:cs typeface="Arial" pitchFamily="34" charset="0"/>
            </a:endParaRPr>
          </a:p>
          <a:p>
            <a:pPr algn="just"/>
            <a:endParaRPr lang="es-MX" sz="2800" b="1" dirty="0">
              <a:latin typeface="Arial" pitchFamily="34" charset="0"/>
              <a:cs typeface="Arial" pitchFamily="34" charset="0"/>
            </a:endParaRPr>
          </a:p>
          <a:p>
            <a:pPr algn="just"/>
            <a:r>
              <a:rPr lang="es-MX" sz="2800" b="1" dirty="0">
                <a:latin typeface="Arial" pitchFamily="34" charset="0"/>
                <a:cs typeface="Arial" pitchFamily="34" charset="0"/>
              </a:rPr>
              <a:t>Objetivo de la </a:t>
            </a:r>
            <a:r>
              <a:rPr lang="es-MX" sz="2800" b="1" dirty="0" smtClean="0">
                <a:latin typeface="Arial" pitchFamily="34" charset="0"/>
                <a:cs typeface="Arial" pitchFamily="34" charset="0"/>
              </a:rPr>
              <a:t>unidad: </a:t>
            </a:r>
            <a:r>
              <a:rPr lang="es-MX" sz="2800" dirty="0" smtClean="0"/>
              <a:t>El </a:t>
            </a:r>
            <a:r>
              <a:rPr lang="es-MX" sz="2800" dirty="0"/>
              <a:t>alumno conocerá los principales criterios y formas de adquisición de la nacionalidad de las personas físicas así como los casos extraordinarios de otorgación de la nacionalidad a las personas jurídicas y a las </a:t>
            </a:r>
            <a:r>
              <a:rPr lang="es-MX" sz="2800" dirty="0" smtClean="0"/>
              <a:t>cosas.</a:t>
            </a:r>
            <a:endParaRPr lang="es-MX" sz="2800" b="1"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CuadroTexto"/>
          <p:cNvSpPr txBox="1"/>
          <p:nvPr/>
        </p:nvSpPr>
        <p:spPr>
          <a:xfrm>
            <a:off x="251521" y="116633"/>
            <a:ext cx="8568952" cy="5262979"/>
          </a:xfrm>
          <a:prstGeom prst="rect">
            <a:avLst/>
          </a:prstGeom>
          <a:noFill/>
        </p:spPr>
        <p:txBody>
          <a:bodyPr wrap="square" rtlCol="0">
            <a:spAutoFit/>
          </a:bodyPr>
          <a:lstStyle/>
          <a:p>
            <a:endParaRPr lang="es-MX" sz="2800" b="1" dirty="0" smtClean="0">
              <a:latin typeface="Arial" pitchFamily="34" charset="0"/>
              <a:cs typeface="Arial" pitchFamily="34" charset="0"/>
            </a:endParaRPr>
          </a:p>
          <a:p>
            <a:r>
              <a:rPr lang="es-MX" sz="2800" b="1" dirty="0" smtClean="0">
                <a:latin typeface="Arial" pitchFamily="34" charset="0"/>
                <a:cs typeface="Arial" pitchFamily="34" charset="0"/>
              </a:rPr>
              <a:t>Tema: La nacionalidad</a:t>
            </a:r>
          </a:p>
          <a:p>
            <a:endParaRPr lang="es-MX" sz="2800" b="1" dirty="0">
              <a:latin typeface="Arial" pitchFamily="34" charset="0"/>
              <a:cs typeface="Arial" pitchFamily="34" charset="0"/>
            </a:endParaRPr>
          </a:p>
          <a:p>
            <a:pPr algn="ctr"/>
            <a:r>
              <a:rPr lang="es-MX" sz="2800" b="1" dirty="0" smtClean="0">
                <a:latin typeface="Arial" pitchFamily="34" charset="0"/>
                <a:cs typeface="Arial" pitchFamily="34" charset="0"/>
              </a:rPr>
              <a:t>Introducción:</a:t>
            </a:r>
          </a:p>
          <a:p>
            <a:pPr algn="just"/>
            <a:r>
              <a:rPr lang="es-MX" sz="2800" dirty="0" smtClean="0">
                <a:latin typeface="Arial" pitchFamily="34" charset="0"/>
                <a:cs typeface="Arial" pitchFamily="34" charset="0"/>
              </a:rPr>
              <a:t>El tema de la nacionalidad puede ser consultado en la ley de nacionalidad y este concepto representa un cúmulo de derechos y obligaciones.</a:t>
            </a:r>
          </a:p>
          <a:p>
            <a:pPr algn="just"/>
            <a:endParaRPr lang="es-MX" sz="2800" dirty="0">
              <a:latin typeface="Arial" pitchFamily="34" charset="0"/>
              <a:cs typeface="Arial" pitchFamily="34" charset="0"/>
            </a:endParaRPr>
          </a:p>
          <a:p>
            <a:pPr algn="just"/>
            <a:r>
              <a:rPr lang="es-MX" sz="2800" dirty="0" smtClean="0">
                <a:latin typeface="Arial" pitchFamily="34" charset="0"/>
                <a:cs typeface="Arial" pitchFamily="34" charset="0"/>
              </a:rPr>
              <a:t>Si alguna persona desea nacionalizarse mexicano, el trámite debe realizarlo ante la secretaría de relaciones exteriores.  </a:t>
            </a:r>
            <a:endParaRPr lang="es-MX" sz="2800" dirty="0">
              <a:latin typeface="Arial" pitchFamily="34" charset="0"/>
              <a:cs typeface="Arial" pitchFamily="34" charset="0"/>
            </a:endParaRPr>
          </a:p>
          <a:p>
            <a:pPr algn="just"/>
            <a:r>
              <a:rPr lang="es-MX" sz="2800" dirty="0" smtClean="0">
                <a:latin typeface="Arial" pitchFamily="34" charset="0"/>
                <a:cs typeface="Arial" pitchFamily="34" charset="0"/>
              </a:rPr>
              <a:t>  </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MX" b="1" dirty="0" smtClean="0"/>
              <a:t>C</a:t>
            </a:r>
            <a:r>
              <a:rPr lang="es-MX" sz="4000" b="1" dirty="0" smtClean="0">
                <a:latin typeface="Arial" panose="020B0604020202020204" pitchFamily="34" charset="0"/>
                <a:cs typeface="Arial" panose="020B0604020202020204" pitchFamily="34" charset="0"/>
              </a:rPr>
              <a:t>oncepto de nación.</a:t>
            </a:r>
            <a:endParaRPr lang="es-MX" sz="4000" b="1" dirty="0">
              <a:latin typeface="Arial" panose="020B0604020202020204" pitchFamily="34" charset="0"/>
              <a:cs typeface="Arial" panose="020B0604020202020204" pitchFamily="34" charset="0"/>
            </a:endParaRPr>
          </a:p>
        </p:txBody>
      </p:sp>
      <p:sp>
        <p:nvSpPr>
          <p:cNvPr id="3" name="2 Marcador de contenido"/>
          <p:cNvSpPr>
            <a:spLocks noGrp="1"/>
          </p:cNvSpPr>
          <p:nvPr>
            <p:ph idx="1"/>
          </p:nvPr>
        </p:nvSpPr>
        <p:spPr/>
        <p:txBody>
          <a:bodyPr>
            <a:normAutofit/>
          </a:bodyPr>
          <a:lstStyle/>
          <a:p>
            <a:pPr algn="just"/>
            <a:endParaRPr lang="es-MX" sz="2800" dirty="0" smtClean="0">
              <a:latin typeface="Arial" panose="020B0604020202020204" pitchFamily="34" charset="0"/>
              <a:cs typeface="Arial" panose="020B0604020202020204" pitchFamily="34" charset="0"/>
            </a:endParaRPr>
          </a:p>
          <a:p>
            <a:pPr algn="just"/>
            <a:r>
              <a:rPr lang="es-MX" sz="2400" dirty="0" smtClean="0">
                <a:latin typeface="Arial" panose="020B0604020202020204" pitchFamily="34" charset="0"/>
                <a:cs typeface="Arial" panose="020B0604020202020204" pitchFamily="34" charset="0"/>
              </a:rPr>
              <a:t>Conjunto</a:t>
            </a:r>
            <a:r>
              <a:rPr lang="es-MX" sz="2400" dirty="0">
                <a:latin typeface="Arial" panose="020B0604020202020204" pitchFamily="34" charset="0"/>
                <a:cs typeface="Arial" panose="020B0604020202020204" pitchFamily="34" charset="0"/>
              </a:rPr>
              <a:t>  de personas unidas por lazos patrióticos, que se consideran hermanados por una historia  común, tradiciones, costumbres, lengua, religión, etcétera, que los enlaza a pesar de no estar juntos territorialmente. </a:t>
            </a:r>
            <a:br>
              <a:rPr lang="es-MX" sz="2400" dirty="0">
                <a:latin typeface="Arial" panose="020B0604020202020204" pitchFamily="34" charset="0"/>
                <a:cs typeface="Arial" panose="020B0604020202020204" pitchFamily="34" charset="0"/>
              </a:rPr>
            </a:br>
            <a:endParaRPr lang="es-MX"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71511589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MX" sz="3600" b="1" dirty="0" smtClean="0">
                <a:latin typeface="Arial" panose="020B0604020202020204" pitchFamily="34" charset="0"/>
                <a:cs typeface="Arial" panose="020B0604020202020204" pitchFamily="34" charset="0"/>
              </a:rPr>
              <a:t>Diferencia entre nación y estado</a:t>
            </a:r>
            <a:endParaRPr lang="es-MX" sz="3600" b="1" dirty="0">
              <a:latin typeface="Arial" panose="020B0604020202020204" pitchFamily="34" charset="0"/>
              <a:cs typeface="Arial" panose="020B0604020202020204" pitchFamily="34" charset="0"/>
            </a:endParaRPr>
          </a:p>
        </p:txBody>
      </p:sp>
      <p:sp>
        <p:nvSpPr>
          <p:cNvPr id="3" name="2 Marcador de contenido"/>
          <p:cNvSpPr>
            <a:spLocks noGrp="1"/>
          </p:cNvSpPr>
          <p:nvPr>
            <p:ph idx="1"/>
          </p:nvPr>
        </p:nvSpPr>
        <p:spPr/>
        <p:txBody>
          <a:bodyPr/>
          <a:lstStyle/>
          <a:p>
            <a:endParaRPr lang="es-MX" dirty="0" smtClean="0"/>
          </a:p>
          <a:p>
            <a:pPr algn="just"/>
            <a:r>
              <a:rPr lang="es-MX" sz="2400" dirty="0" smtClean="0">
                <a:latin typeface="Arial" panose="020B0604020202020204" pitchFamily="34" charset="0"/>
                <a:cs typeface="Arial" panose="020B0604020202020204" pitchFamily="34" charset="0"/>
              </a:rPr>
              <a:t>El estado se conforma con territorio, población y gobierno y la nación no necesariamente por un territorio, </a:t>
            </a:r>
            <a:r>
              <a:rPr lang="es-MX" sz="2400" dirty="0" smtClean="0">
                <a:latin typeface="Arial" panose="020B0604020202020204" pitchFamily="34" charset="0"/>
                <a:cs typeface="Arial" panose="020B0604020202020204" pitchFamily="34" charset="0"/>
              </a:rPr>
              <a:t>no </a:t>
            </a:r>
            <a:r>
              <a:rPr lang="es-MX" sz="2400" dirty="0" smtClean="0">
                <a:latin typeface="Arial" panose="020B0604020202020204" pitchFamily="34" charset="0"/>
                <a:cs typeface="Arial" panose="020B0604020202020204" pitchFamily="34" charset="0"/>
              </a:rPr>
              <a:t>se </a:t>
            </a:r>
            <a:r>
              <a:rPr lang="es-MX" sz="2400" dirty="0" smtClean="0">
                <a:latin typeface="Arial" panose="020B0604020202020204" pitchFamily="34" charset="0"/>
                <a:cs typeface="Arial" panose="020B0604020202020204" pitchFamily="34" charset="0"/>
              </a:rPr>
              <a:t>impone, </a:t>
            </a:r>
            <a:r>
              <a:rPr lang="es-MX" sz="2400" dirty="0" smtClean="0">
                <a:latin typeface="Arial" panose="020B0604020202020204" pitchFamily="34" charset="0"/>
                <a:cs typeface="Arial" panose="020B0604020202020204" pitchFamily="34" charset="0"/>
              </a:rPr>
              <a:t>se siente.</a:t>
            </a:r>
            <a:endParaRPr lang="es-MX"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94037984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MX" b="1" dirty="0" smtClean="0"/>
              <a:t>Concepto de nacionalidad.</a:t>
            </a:r>
            <a:endParaRPr lang="es-MX" b="1" dirty="0"/>
          </a:p>
        </p:txBody>
      </p:sp>
      <p:sp>
        <p:nvSpPr>
          <p:cNvPr id="3" name="2 Marcador de contenido"/>
          <p:cNvSpPr>
            <a:spLocks noGrp="1"/>
          </p:cNvSpPr>
          <p:nvPr>
            <p:ph idx="1"/>
          </p:nvPr>
        </p:nvSpPr>
        <p:spPr/>
        <p:txBody>
          <a:bodyPr>
            <a:normAutofit/>
          </a:bodyPr>
          <a:lstStyle/>
          <a:p>
            <a:pPr algn="just"/>
            <a:r>
              <a:rPr lang="es-MX" sz="2400" dirty="0" smtClean="0">
                <a:latin typeface="Arial" panose="020B0604020202020204" pitchFamily="34" charset="0"/>
                <a:cs typeface="Arial" panose="020B0604020202020204" pitchFamily="34" charset="0"/>
              </a:rPr>
              <a:t>Proviene </a:t>
            </a:r>
            <a:r>
              <a:rPr lang="es-MX" sz="2400" dirty="0">
                <a:latin typeface="Arial" panose="020B0604020202020204" pitchFamily="34" charset="0"/>
                <a:cs typeface="Arial" panose="020B0604020202020204" pitchFamily="34" charset="0"/>
              </a:rPr>
              <a:t>de nación y este del latín "nascere" (</a:t>
            </a:r>
            <a:r>
              <a:rPr lang="es-MX" sz="2400" dirty="0" smtClean="0">
                <a:latin typeface="Arial" panose="020B0604020202020204" pitchFamily="34" charset="0"/>
                <a:cs typeface="Arial" panose="020B0604020202020204" pitchFamily="34" charset="0"/>
              </a:rPr>
              <a:t>nacer), </a:t>
            </a:r>
            <a:r>
              <a:rPr lang="es-MX" sz="2400" dirty="0">
                <a:latin typeface="Arial" panose="020B0604020202020204" pitchFamily="34" charset="0"/>
                <a:cs typeface="Arial" panose="020B0604020202020204" pitchFamily="34" charset="0"/>
              </a:rPr>
              <a:t>se refiere al lugar del nacimiento de los </a:t>
            </a:r>
            <a:r>
              <a:rPr lang="es-MX" sz="2400" dirty="0" smtClean="0">
                <a:latin typeface="Arial" panose="020B0604020202020204" pitchFamily="34" charset="0"/>
                <a:cs typeface="Arial" panose="020B0604020202020204" pitchFamily="34" charset="0"/>
              </a:rPr>
              <a:t>habitantes.</a:t>
            </a:r>
            <a:r>
              <a:rPr lang="es-MX" sz="2400" dirty="0">
                <a:latin typeface="Arial" panose="020B0604020202020204" pitchFamily="34" charset="0"/>
                <a:cs typeface="Arial" panose="020B0604020202020204" pitchFamily="34" charset="0"/>
              </a:rPr>
              <a:t/>
            </a:r>
            <a:br>
              <a:rPr lang="es-MX" sz="2400" dirty="0">
                <a:latin typeface="Arial" panose="020B0604020202020204" pitchFamily="34" charset="0"/>
                <a:cs typeface="Arial" panose="020B0604020202020204" pitchFamily="34" charset="0"/>
              </a:rPr>
            </a:br>
            <a:r>
              <a:rPr lang="es-MX" sz="2400" dirty="0">
                <a:latin typeface="Arial" panose="020B0604020202020204" pitchFamily="34" charset="0"/>
                <a:cs typeface="Arial" panose="020B0604020202020204" pitchFamily="34" charset="0"/>
              </a:rPr>
              <a:t/>
            </a:r>
            <a:br>
              <a:rPr lang="es-MX" sz="2400" dirty="0">
                <a:latin typeface="Arial" panose="020B0604020202020204" pitchFamily="34" charset="0"/>
                <a:cs typeface="Arial" panose="020B0604020202020204" pitchFamily="34" charset="0"/>
              </a:rPr>
            </a:br>
            <a:endParaRPr lang="es-MX" sz="2400" dirty="0">
              <a:latin typeface="Arial" panose="020B0604020202020204" pitchFamily="34" charset="0"/>
              <a:cs typeface="Arial" panose="020B0604020202020204" pitchFamily="34" charset="0"/>
            </a:endParaRPr>
          </a:p>
          <a:p>
            <a:pPr algn="just"/>
            <a:r>
              <a:rPr lang="es-MX" sz="2400" dirty="0">
                <a:latin typeface="Arial" panose="020B0604020202020204" pitchFamily="34" charset="0"/>
                <a:cs typeface="Arial" panose="020B0604020202020204" pitchFamily="34" charset="0"/>
              </a:rPr>
              <a:t>Vínculo jurídico y político existente entre un Estado y los miembros del mismo.</a:t>
            </a:r>
          </a:p>
          <a:p>
            <a:pPr marL="68580" indent="0">
              <a:buNone/>
            </a:pPr>
            <a:r>
              <a:rPr lang="es-MX" sz="2400" dirty="0">
                <a:latin typeface="Arial" panose="020B0604020202020204" pitchFamily="34" charset="0"/>
                <a:cs typeface="Arial" panose="020B0604020202020204" pitchFamily="34" charset="0"/>
              </a:rPr>
              <a:t/>
            </a:r>
            <a:br>
              <a:rPr lang="es-MX" sz="2400" dirty="0">
                <a:latin typeface="Arial" panose="020B0604020202020204" pitchFamily="34" charset="0"/>
                <a:cs typeface="Arial" panose="020B0604020202020204" pitchFamily="34" charset="0"/>
              </a:rPr>
            </a:br>
            <a:r>
              <a:rPr lang="es-MX" sz="2400" dirty="0">
                <a:latin typeface="Arial" panose="020B0604020202020204" pitchFamily="34" charset="0"/>
                <a:cs typeface="Arial" panose="020B0604020202020204" pitchFamily="34" charset="0"/>
              </a:rPr>
              <a:t/>
            </a:r>
            <a:br>
              <a:rPr lang="es-MX" sz="2400" dirty="0">
                <a:latin typeface="Arial" panose="020B0604020202020204" pitchFamily="34" charset="0"/>
                <a:cs typeface="Arial" panose="020B0604020202020204" pitchFamily="34" charset="0"/>
              </a:rPr>
            </a:br>
            <a:endParaRPr lang="es-MX"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510998503"/>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527</TotalTime>
  <Words>658</Words>
  <Application>Microsoft Office PowerPoint</Application>
  <PresentationFormat>Presentación en pantalla (4:3)</PresentationFormat>
  <Paragraphs>95</Paragraphs>
  <Slides>16</Slides>
  <Notes>0</Notes>
  <HiddenSlides>0</HiddenSlides>
  <MMClips>0</MMClips>
  <ScaleCrop>false</ScaleCrop>
  <HeadingPairs>
    <vt:vector size="4" baseType="variant">
      <vt:variant>
        <vt:lpstr>Tema</vt:lpstr>
      </vt:variant>
      <vt:variant>
        <vt:i4>1</vt:i4>
      </vt:variant>
      <vt:variant>
        <vt:lpstr>Títulos de diapositiva</vt:lpstr>
      </vt:variant>
      <vt:variant>
        <vt:i4>16</vt:i4>
      </vt:variant>
    </vt:vector>
  </HeadingPairs>
  <TitlesOfParts>
    <vt:vector size="17" baseType="lpstr">
      <vt:lpstr>Tema de Office</vt:lpstr>
      <vt:lpstr>Presentación de PowerPoint</vt:lpstr>
      <vt:lpstr>Presentación de PowerPoint</vt:lpstr>
      <vt:lpstr>Abstract </vt:lpstr>
      <vt:lpstr> Objetivo general:  </vt:lpstr>
      <vt:lpstr>Presentación de PowerPoint</vt:lpstr>
      <vt:lpstr>Presentación de PowerPoint</vt:lpstr>
      <vt:lpstr>Concepto de nación.</vt:lpstr>
      <vt:lpstr>Diferencia entre nación y estado</vt:lpstr>
      <vt:lpstr>Concepto de nacionalidad.</vt:lpstr>
      <vt:lpstr>Prueba de la nacionalidad.</vt:lpstr>
      <vt:lpstr>Carta de naturalización.</vt:lpstr>
      <vt:lpstr>Formas de adquirir la nacionalidad mexicana</vt:lpstr>
      <vt:lpstr>Por nacimiento</vt:lpstr>
      <vt:lpstr>Por naturalización</vt:lpstr>
      <vt:lpstr>De la pérdida de la nacionalidad mexicana por naturalización </vt:lpstr>
      <vt:lpstr>Bibliografía del tema</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Diapositiva 1</dc:title>
  <dc:creator>mas</dc:creator>
  <cp:lastModifiedBy>Rosa Ortiz</cp:lastModifiedBy>
  <cp:revision>37</cp:revision>
  <dcterms:created xsi:type="dcterms:W3CDTF">2012-08-07T16:35:15Z</dcterms:created>
  <dcterms:modified xsi:type="dcterms:W3CDTF">2014-03-21T16:44:42Z</dcterms:modified>
</cp:coreProperties>
</file>